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58" r:id="rId45"/>
    <p:sldId id="257" r:id="rId46"/>
    <p:sldId id="259" r:id="rId47"/>
    <p:sldId id="301" r:id="rId48"/>
    <p:sldId id="303" r:id="rId49"/>
    <p:sldId id="304" r:id="rId50"/>
    <p:sldId id="302" r:id="rId51"/>
    <p:sldId id="305" r:id="rId52"/>
    <p:sldId id="308" r:id="rId53"/>
    <p:sldId id="313" r:id="rId54"/>
    <p:sldId id="307" r:id="rId55"/>
    <p:sldId id="309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nknown 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80" autoAdjust="0"/>
  </p:normalViewPr>
  <p:slideViewPr>
    <p:cSldViewPr snapToGrid="0">
      <p:cViewPr varScale="1">
        <p:scale>
          <a:sx n="87" d="100"/>
          <a:sy n="87" d="100"/>
        </p:scale>
        <p:origin x="65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8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07T08:20:33.853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F7FA2-E1E5-4AE4-88E7-A956D178E7AA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AB5A7-9188-4ACC-B74A-4DFD3D0763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785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="" xmlns:a16="http://schemas.microsoft.com/office/drawing/2014/main" id="{DFE81BFF-7A6D-4A1E-931D-CF22B3E29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B2FC38-68DF-4430-AB20-595BC6DC9D5A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="" xmlns:a16="http://schemas.microsoft.com/office/drawing/2014/main" id="{B12DA85D-F64B-44D2-A2D7-1281FFDA27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915988"/>
            <a:ext cx="5567362" cy="3132137"/>
          </a:xfrm>
          <a:solidFill>
            <a:srgbClr val="FFFFFF"/>
          </a:solidFill>
          <a:ln/>
        </p:spPr>
      </p:sp>
      <p:sp>
        <p:nvSpPr>
          <p:cNvPr id="9220" name="Rectangle 3">
            <a:extLst>
              <a:ext uri="{FF2B5EF4-FFF2-40B4-BE49-F238E27FC236}">
                <a16:creationId xmlns="" xmlns:a16="http://schemas.microsoft.com/office/drawing/2014/main" id="{ABCDA182-9DED-43FB-BFED-572D6A18B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48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AB5A7-9188-4ACC-B74A-4DFD3D07637C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53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="" xmlns:a16="http://schemas.microsoft.com/office/drawing/2014/main" id="{3CFDD5C3-329F-49C0-9FE7-503E8E196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851E10-67D1-4248-9562-B49AB6ECE84E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="" xmlns:a16="http://schemas.microsoft.com/office/drawing/2014/main" id="{511145F1-A557-485E-9136-17E6D750E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6113" y="915988"/>
            <a:ext cx="5567362" cy="3132137"/>
          </a:xfrm>
          <a:solidFill>
            <a:srgbClr val="FFFFFF"/>
          </a:solidFill>
          <a:ln/>
        </p:spPr>
      </p:sp>
      <p:sp>
        <p:nvSpPr>
          <p:cNvPr id="13316" name="Rectangle 3">
            <a:extLst>
              <a:ext uri="{FF2B5EF4-FFF2-40B4-BE49-F238E27FC236}">
                <a16:creationId xmlns="" xmlns:a16="http://schemas.microsoft.com/office/drawing/2014/main" id="{B439983C-23A3-4F6F-8C14-BF642D80FC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49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="" xmlns:a16="http://schemas.microsoft.com/office/drawing/2014/main" id="{1DE9AC9D-EBC6-4F98-8CD3-C28D8A01D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E53078-0B0D-4075-B498-1AE1C10AE2B1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="" xmlns:a16="http://schemas.microsoft.com/office/drawing/2014/main" id="{71D0B1E0-5FFE-46AB-BBC0-4A71587FC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16388" name="Rectangle 3">
            <a:extLst>
              <a:ext uri="{FF2B5EF4-FFF2-40B4-BE49-F238E27FC236}">
                <a16:creationId xmlns="" xmlns:a16="http://schemas.microsoft.com/office/drawing/2014/main" id="{DC82C043-D478-47D3-BDAC-3A6D9F54F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8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="" xmlns:a16="http://schemas.microsoft.com/office/drawing/2014/main" id="{525D7DDA-839C-4889-A315-CB5F6393F7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CA9286-E254-4DB1-9EEC-7A9D6AA1918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="" xmlns:a16="http://schemas.microsoft.com/office/drawing/2014/main" id="{ABC000A0-779E-4C6D-A07A-8D6339ADD6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="" xmlns:a16="http://schemas.microsoft.com/office/drawing/2014/main" id="{E0A6996C-5808-45F4-8DE3-9DD373194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="" xmlns:a16="http://schemas.microsoft.com/office/drawing/2014/main" id="{147338E9-557F-4A0C-BBC7-CA9CAD2363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064D2E-20FF-4461-A8B7-8ECD6187ADD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="" xmlns:a16="http://schemas.microsoft.com/office/drawing/2014/main" id="{441A72A5-C5A7-45B9-91D4-1691D8161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3556" name="Rectangle 3">
            <a:extLst>
              <a:ext uri="{FF2B5EF4-FFF2-40B4-BE49-F238E27FC236}">
                <a16:creationId xmlns="" xmlns:a16="http://schemas.microsoft.com/office/drawing/2014/main" id="{BD2EA6D3-B534-4D5E-A998-33296E5DE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57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="" xmlns:a16="http://schemas.microsoft.com/office/drawing/2014/main" id="{72B82A78-FE30-4557-A0E1-043FEDDB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56BFCE-92E7-4C57-B5D6-2C9F21EE0739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="" xmlns:a16="http://schemas.microsoft.com/office/drawing/2014/main" id="{54A8CCEF-A459-475A-BB8D-DD92CAB97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7652" name="Rectangle 3">
            <a:extLst>
              <a:ext uri="{FF2B5EF4-FFF2-40B4-BE49-F238E27FC236}">
                <a16:creationId xmlns="" xmlns:a16="http://schemas.microsoft.com/office/drawing/2014/main" id="{88C1AE91-7CFC-43B2-BEC7-2DEE32D13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9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="" xmlns:a16="http://schemas.microsoft.com/office/drawing/2014/main" id="{73A28320-52B0-4A3A-AFCE-ED0AD410FF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088165-E5E9-4F2E-B397-D0DCD04092E1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="" xmlns:a16="http://schemas.microsoft.com/office/drawing/2014/main" id="{7C4F58D5-6AFF-4FA6-B89E-1E2E2348C6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29700" name="Rectangle 3">
            <a:extLst>
              <a:ext uri="{FF2B5EF4-FFF2-40B4-BE49-F238E27FC236}">
                <a16:creationId xmlns="" xmlns:a16="http://schemas.microsoft.com/office/drawing/2014/main" id="{B897D600-9005-4799-AEEE-3167F2D8A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88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="" xmlns:a16="http://schemas.microsoft.com/office/drawing/2014/main" id="{7C7C4148-483F-451F-9F62-461B2C8963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D16453-D648-4E49-84BE-FA95D1CAB9F5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="" xmlns:a16="http://schemas.microsoft.com/office/drawing/2014/main" id="{99D445FB-2477-4663-8177-11BE57569F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41438" y="915988"/>
            <a:ext cx="4176712" cy="3132137"/>
          </a:xfrm>
          <a:solidFill>
            <a:srgbClr val="FFFFFF"/>
          </a:solidFill>
          <a:ln/>
        </p:spPr>
      </p:sp>
      <p:sp>
        <p:nvSpPr>
          <p:cNvPr id="31748" name="Rectangle 3">
            <a:extLst>
              <a:ext uri="{FF2B5EF4-FFF2-40B4-BE49-F238E27FC236}">
                <a16:creationId xmlns="" xmlns:a16="http://schemas.microsoft.com/office/drawing/2014/main" id="{6A60F2A9-DDC0-4500-96FD-C5F03DD4D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6625"/>
          </a:xfrm>
          <a:noFill/>
        </p:spPr>
        <p:txBody>
          <a:bodyPr wrap="none" anchor="ctr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021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AB5A7-9188-4ACC-B74A-4DFD3D07637C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53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86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15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98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725E12D3-63F9-4214-95CA-77EFF58A6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E4290BF2-4464-406E-BC27-662C3804A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EBA78183-8122-4CCB-8F3A-ED732BDBF8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C0050-9237-42A4-A720-D5668C68AA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31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84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35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26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4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25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9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97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49296-003E-40D1-BB4C-3D8B9ABFB44D}" type="datetimeFigureOut">
              <a:rPr lang="en-IN" smtClean="0"/>
              <a:t>01-11-2021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3930B-1053-4872-A72E-E268C8B1D5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15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680228"/>
            <a:ext cx="1076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PROGRAM :  COMPUTER ENGINEERING </a:t>
            </a:r>
            <a:endParaRPr lang="en-I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9824" y="1447800"/>
            <a:ext cx="233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SEM  : I 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2176" y="23723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YEAR : 1</a:t>
            </a:r>
            <a:r>
              <a:rPr lang="en-IN" sz="2800" b="1" baseline="30000" dirty="0" smtClean="0"/>
              <a:t>ST</a:t>
            </a:r>
            <a:r>
              <a:rPr lang="en-IN" sz="2800" b="1" dirty="0" smtClean="0"/>
              <a:t>  </a:t>
            </a:r>
            <a:endParaRPr lang="en-IN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210580"/>
            <a:ext cx="995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COURSE :  ENGINEERING GRAPHICS </a:t>
            </a:r>
            <a:endParaRPr lang="en-IN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124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COURSE CODE : </a:t>
            </a:r>
            <a:r>
              <a:rPr lang="en-US" sz="2800" b="1" dirty="0"/>
              <a:t>ENG198904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039380"/>
            <a:ext cx="1056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NAME OF THE FACULTY: </a:t>
            </a:r>
            <a:r>
              <a:rPr lang="en-US" sz="2800" b="1" dirty="0" smtClean="0"/>
              <a:t>SHARYU R. KADAM</a:t>
            </a:r>
            <a:r>
              <a:rPr lang="en-IN" sz="2800" b="1" dirty="0" smtClean="0"/>
              <a:t>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8463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7C0677D4-DBD9-AE46-966B-F82856180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1" y="99787"/>
            <a:ext cx="11163904" cy="66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4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dobe Illustrator Tutorial: Advanced Vector Cutaway Ship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31050"/>
            <a:ext cx="7818837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9730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Applications of Engineering Graphics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800" y="1269386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Ships</a:t>
            </a:r>
          </a:p>
        </p:txBody>
      </p:sp>
    </p:spTree>
    <p:extLst>
      <p:ext uri="{BB962C8B-B14F-4D97-AF65-F5344CB8AC3E}">
        <p14:creationId xmlns:p14="http://schemas.microsoft.com/office/powerpoint/2010/main" val="14299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9730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Applications of Engineering Graphics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200" y="1038553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Automobiles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541DF2E-6125-E14F-85D5-CDE94AB7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1" y="1676400"/>
            <a:ext cx="7714343" cy="46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5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w project inflows for construction sector to improve in 2020: Icra |  Business Standard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4248"/>
            <a:ext cx="787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9730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Applications of Engineering Graphics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1200" y="1038553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 :</a:t>
            </a:r>
          </a:p>
        </p:txBody>
      </p:sp>
    </p:spTree>
    <p:extLst>
      <p:ext uri="{BB962C8B-B14F-4D97-AF65-F5344CB8AC3E}">
        <p14:creationId xmlns:p14="http://schemas.microsoft.com/office/powerpoint/2010/main" val="4076713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AutoShape 8">
            <a:extLst>
              <a:ext uri="{FF2B5EF4-FFF2-40B4-BE49-F238E27FC236}">
                <a16:creationId xmlns="" xmlns:a16="http://schemas.microsoft.com/office/drawing/2014/main" id="{165CE6E4-3B31-43BE-A4D5-F05F36F3F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989514"/>
            <a:ext cx="141817" cy="1868487"/>
          </a:xfrm>
          <a:prstGeom prst="roundRect">
            <a:avLst>
              <a:gd name="adj" fmla="val 1347"/>
            </a:avLst>
          </a:prstGeom>
          <a:solidFill>
            <a:srgbClr val="21426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/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1EDD498B-4A5A-0040-9F47-7D91737A1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1" y="-39007"/>
            <a:ext cx="12050183" cy="6948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7303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 Board</a:t>
            </a:r>
          </a:p>
        </p:txBody>
      </p:sp>
    </p:spTree>
    <p:extLst>
      <p:ext uri="{BB962C8B-B14F-4D97-AF65-F5344CB8AC3E}">
        <p14:creationId xmlns:p14="http://schemas.microsoft.com/office/powerpoint/2010/main" val="85439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JSMdjhj Art Painting Easel Students Sketch Writing Desk Solid Wood Desk Drawing  Board Frame Sketchpad Easels Easels Stand: Amazon.co.uk: Kitchen &amp; 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52985"/>
            <a:ext cx="7861300" cy="623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7ADC14AF-B340-F142-9493-FB3BCB8C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7" y="361996"/>
            <a:ext cx="11490476" cy="6513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97303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Drafter</a:t>
            </a:r>
          </a:p>
        </p:txBody>
      </p:sp>
    </p:spTree>
    <p:extLst>
      <p:ext uri="{BB962C8B-B14F-4D97-AF65-F5344CB8AC3E}">
        <p14:creationId xmlns:p14="http://schemas.microsoft.com/office/powerpoint/2010/main" val="3535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081528"/>
            <a:ext cx="63500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Mini drafter , drawing instruments, drawing machine Engineering drawing in  hindi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45" y="0"/>
            <a:ext cx="776675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2524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5401FBB6-3EEB-2642-8A2A-2857C4768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" y="281214"/>
            <a:ext cx="11647713" cy="63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4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cture 1 : Introduction to Engineering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905000"/>
            <a:ext cx="8534400" cy="41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59200" y="685801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 Sheet</a:t>
            </a:r>
          </a:p>
        </p:txBody>
      </p:sp>
    </p:spTree>
    <p:extLst>
      <p:ext uri="{BB962C8B-B14F-4D97-AF65-F5344CB8AC3E}">
        <p14:creationId xmlns:p14="http://schemas.microsoft.com/office/powerpoint/2010/main" val="33360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CO’S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1" y="1676401"/>
            <a:ext cx="112903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68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45B9B0D2-A35D-264C-B1A6-C943FC3E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5" y="0"/>
            <a:ext cx="11708191" cy="66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22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1A94B7DC-EF7B-1E49-AA8C-28F9D1C80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07"/>
            <a:ext cx="11877523" cy="65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CF25111F-DEAF-E34C-A481-7F55E195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2192000" cy="67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8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252A6A67-D86B-DF4A-9F17-F1CD01C7E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9" y="362857"/>
            <a:ext cx="11865428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94A8B91D-BD7E-8749-A72B-E5DB9F48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4" y="0"/>
            <a:ext cx="10595429" cy="70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Text Box 7">
            <a:extLst>
              <a:ext uri="{FF2B5EF4-FFF2-40B4-BE49-F238E27FC236}">
                <a16:creationId xmlns="" xmlns:a16="http://schemas.microsoft.com/office/drawing/2014/main" id="{C2F98C9F-A512-4EF5-B93E-DC96B6A40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1" y="104775"/>
            <a:ext cx="7759700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8675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1800" b="1">
                <a:solidFill>
                  <a:schemeClr val="bg1"/>
                </a:solidFill>
              </a:rPr>
              <a:t>IPv6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30A4C06C-7AD3-514C-8162-644B1E90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3" y="235858"/>
            <a:ext cx="10317237" cy="63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70E28005-34F7-4942-A7F7-BC40F517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743857"/>
            <a:ext cx="99060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92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Text Box 7">
            <a:extLst>
              <a:ext uri="{FF2B5EF4-FFF2-40B4-BE49-F238E27FC236}">
                <a16:creationId xmlns="" xmlns:a16="http://schemas.microsoft.com/office/drawing/2014/main" id="{5E19DBBA-F67A-4C23-9AD9-A7010EC94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1" y="104775"/>
            <a:ext cx="7759700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8675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spcBef>
                <a:spcPct val="20000"/>
              </a:spcBef>
              <a:buChar char="•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spcBef>
                <a:spcPct val="20000"/>
              </a:spcBef>
              <a:buChar char="–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spcBef>
                <a:spcPct val="20000"/>
              </a:spcBef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1800" b="1">
                <a:solidFill>
                  <a:schemeClr val="bg1"/>
                </a:solidFill>
              </a:rPr>
              <a:t>IPv6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15FA166B-2ECD-3D40-97BD-C13FF16CB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480785"/>
            <a:ext cx="10196285" cy="61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99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666"/>
            <a:ext cx="12293600" cy="68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nes and Dimensions | Types of lettering, Meaningful drawings, Types of  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1"/>
            <a:ext cx="9753600" cy="627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0"/>
            <a:ext cx="104647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96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-152400"/>
            <a:ext cx="125984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67200" y="304800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scale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is defined as the ratio of the linear dimensions of the object as represented in a </a:t>
            </a:r>
            <a:r>
              <a:rPr lang="en-IN" b="1" dirty="0">
                <a:solidFill>
                  <a:srgbClr val="222222"/>
                </a:solidFill>
                <a:latin typeface="arial" panose="020B0604020202020204" pitchFamily="34" charset="0"/>
              </a:rPr>
              <a:t>drawing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to the actual dimensions of the same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13656" y="292937"/>
            <a:ext cx="477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SCALES :</a:t>
            </a:r>
            <a:endParaRPr lang="en-IN" sz="3600" u="sng" dirty="0"/>
          </a:p>
        </p:txBody>
      </p:sp>
      <p:sp>
        <p:nvSpPr>
          <p:cNvPr id="6" name="Rectangle 5"/>
          <p:cNvSpPr/>
          <p:nvPr/>
        </p:nvSpPr>
        <p:spPr>
          <a:xfrm>
            <a:off x="152401" y="1168911"/>
            <a:ext cx="4615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  <a:latin typeface="arial" panose="020B0604020202020204" pitchFamily="34" charset="0"/>
              </a:rPr>
              <a:t>Some objects like buildings, machines </a:t>
            </a:r>
            <a:r>
              <a:rPr lang="en-IN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etc</a:t>
            </a:r>
            <a:r>
              <a:rPr lang="en-IN" dirty="0" smtClean="0">
                <a:solidFill>
                  <a:srgbClr val="FF0000"/>
                </a:solidFill>
                <a:latin typeface="arial" panose="020B0604020202020204" pitchFamily="34" charset="0"/>
              </a:rPr>
              <a:t> are big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815241"/>
            <a:ext cx="4361543" cy="35173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23200" y="1397154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</a:rPr>
              <a:t>some objects are very small like parts used in wrist watches</a:t>
            </a:r>
          </a:p>
        </p:txBody>
      </p:sp>
      <p:pic>
        <p:nvPicPr>
          <p:cNvPr id="1030" name="Picture 6" descr="https://www.buzzle.com/images/buzzle/analog-watch-front-pa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28" y="2320484"/>
            <a:ext cx="4495800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1200" y="5547787"/>
            <a:ext cx="1117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Some Drawing of above is required to be drawn proportionally reduced or enlarged.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proportion by which we are enlarging or reducing actual length of the object on drawing is called as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scale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2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656" y="292937"/>
            <a:ext cx="49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Scale Size : </a:t>
            </a:r>
            <a:endParaRPr lang="en-IN" sz="3600" u="sng" dirty="0"/>
          </a:p>
        </p:txBody>
      </p:sp>
      <p:sp>
        <p:nvSpPr>
          <p:cNvPr id="5" name="Rectangle 4"/>
          <p:cNvSpPr/>
          <p:nvPr/>
        </p:nvSpPr>
        <p:spPr>
          <a:xfrm>
            <a:off x="609600" y="144780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600" dirty="0">
                <a:solidFill>
                  <a:srgbClr val="222222"/>
                </a:solidFill>
                <a:latin typeface="arial" panose="020B0604020202020204" pitchFamily="34" charset="0"/>
              </a:rPr>
              <a:t>Full </a:t>
            </a:r>
            <a:r>
              <a:rPr lang="en-IN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size.</a:t>
            </a:r>
          </a:p>
          <a:p>
            <a:pPr marL="342900" indent="-342900">
              <a:buFont typeface="+mj-lt"/>
              <a:buAutoNum type="arabicPeriod"/>
            </a:pPr>
            <a:endParaRPr lang="en-IN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Reduced</a:t>
            </a:r>
            <a:r>
              <a:rPr lang="en-IN" sz="3600" dirty="0">
                <a:solidFill>
                  <a:srgbClr val="222222"/>
                </a:solidFill>
                <a:latin typeface="arial" panose="020B0604020202020204" pitchFamily="34" charset="0"/>
              </a:rPr>
              <a:t> size.</a:t>
            </a:r>
          </a:p>
          <a:p>
            <a:pPr marL="342900" indent="-342900">
              <a:buFont typeface="+mj-lt"/>
              <a:buAutoNum type="arabicPeriod"/>
            </a:pPr>
            <a:endParaRPr lang="en-IN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Enlarged</a:t>
            </a:r>
            <a:r>
              <a:rPr lang="en-IN" sz="3600" dirty="0">
                <a:solidFill>
                  <a:srgbClr val="222222"/>
                </a:solidFill>
                <a:latin typeface="arial" panose="020B0604020202020204" pitchFamily="34" charset="0"/>
              </a:rPr>
              <a:t> size.</a:t>
            </a:r>
            <a:endParaRPr lang="en-IN" sz="36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4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267200" cy="792162"/>
          </a:xfrm>
        </p:spPr>
        <p:txBody>
          <a:bodyPr/>
          <a:lstStyle/>
          <a:p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1. Full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8053509" y="1295400"/>
            <a:ext cx="3122491" cy="1740932"/>
            <a:chOff x="248932" y="1916668"/>
            <a:chExt cx="2341868" cy="1740932"/>
          </a:xfrm>
        </p:grpSpPr>
        <p:sp>
          <p:nvSpPr>
            <p:cNvPr id="30" name="Rectangle 29"/>
            <p:cNvSpPr/>
            <p:nvPr/>
          </p:nvSpPr>
          <p:spPr>
            <a:xfrm>
              <a:off x="248932" y="28038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800" cy="1740932"/>
              <a:chOff x="609600" y="1764268"/>
              <a:chExt cx="1828800" cy="174093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10456" y="1383268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341914"/>
            <a:ext cx="3860800" cy="145868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37" y="3124982"/>
            <a:ext cx="3860800" cy="1458686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>
            <a:off x="4909665" y="2466397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84089" y="5296682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actual measurement is called as full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1:1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10071"/>
            <a:ext cx="6535265" cy="792162"/>
          </a:xfrm>
        </p:spPr>
        <p:txBody>
          <a:bodyPr/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 Reduced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8053509" y="1066800"/>
            <a:ext cx="3122488" cy="1371600"/>
            <a:chOff x="248932" y="1916668"/>
            <a:chExt cx="2341866" cy="1371600"/>
          </a:xfrm>
        </p:grpSpPr>
        <p:sp>
          <p:nvSpPr>
            <p:cNvPr id="30" name="Rectangle 29"/>
            <p:cNvSpPr/>
            <p:nvPr/>
          </p:nvSpPr>
          <p:spPr>
            <a:xfrm>
              <a:off x="248932" y="26514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798" cy="1371600"/>
              <a:chOff x="609600" y="1764268"/>
              <a:chExt cx="1828798" cy="1371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347685" cy="9260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45268"/>
                <a:ext cx="0" cy="36933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2895600"/>
                <a:ext cx="0" cy="24026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677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2.5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10456" y="914400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4724400" y="1676400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09599" y="5771968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reduced proportion is called as reduced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1:2 , 1:5, 1:10, 1:20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876370"/>
            <a:ext cx="2641601" cy="27247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566516"/>
            <a:ext cx="3705784" cy="29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6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10071"/>
            <a:ext cx="6535265" cy="792162"/>
          </a:xfrm>
        </p:spPr>
        <p:txBody>
          <a:bodyPr/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 Enlarged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115" y="958961"/>
            <a:ext cx="3122488" cy="1371600"/>
            <a:chOff x="248932" y="1916668"/>
            <a:chExt cx="2341866" cy="1371600"/>
          </a:xfrm>
        </p:grpSpPr>
        <p:sp>
          <p:nvSpPr>
            <p:cNvPr id="30" name="Rectangle 29"/>
            <p:cNvSpPr/>
            <p:nvPr/>
          </p:nvSpPr>
          <p:spPr>
            <a:xfrm>
              <a:off x="248932" y="26514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798" cy="1371600"/>
              <a:chOff x="609600" y="1764268"/>
              <a:chExt cx="1828798" cy="1371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347685" cy="9260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45268"/>
                <a:ext cx="0" cy="36933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2895600"/>
                <a:ext cx="0" cy="24026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677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2.5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288085" y="697468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4597609" y="1524627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09599" y="5771968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increased proportion is called as reduced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2:1 , 5:1, 10:1, 20:1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2817533"/>
            <a:ext cx="3895324" cy="219112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3759202" y="3913093"/>
            <a:ext cx="11175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18" y="2841632"/>
            <a:ext cx="6385581" cy="22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Representative Fraction (R.F.)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09600" y="1967999"/>
            <a:ext cx="1117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  <a:latin typeface="arial" panose="020B0604020202020204" pitchFamily="34" charset="0"/>
              </a:rPr>
              <a:t>It is ration of the length of the object on the drawing to the actual length of the object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801" y="4033669"/>
            <a:ext cx="76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R.F.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6800" y="403366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/>
              <a:t>=</a:t>
            </a:r>
            <a:endParaRPr lang="en-IN" sz="3200" dirty="0"/>
          </a:p>
        </p:txBody>
      </p:sp>
      <p:sp>
        <p:nvSpPr>
          <p:cNvPr id="7" name="Rectangle 6"/>
          <p:cNvSpPr/>
          <p:nvPr/>
        </p:nvSpPr>
        <p:spPr>
          <a:xfrm>
            <a:off x="3230440" y="3448893"/>
            <a:ext cx="802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Length of object on the drawing</a:t>
            </a:r>
            <a:endParaRPr lang="en-IN" sz="3200" dirty="0"/>
          </a:p>
        </p:txBody>
      </p:sp>
      <p:sp>
        <p:nvSpPr>
          <p:cNvPr id="8" name="Rectangle 7"/>
          <p:cNvSpPr/>
          <p:nvPr/>
        </p:nvSpPr>
        <p:spPr>
          <a:xfrm>
            <a:off x="4165600" y="4495801"/>
            <a:ext cx="802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/>
              <a:t>Actual length of object</a:t>
            </a:r>
            <a:endParaRPr lang="en-IN" sz="3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09682" y="4256314"/>
            <a:ext cx="8067919" cy="5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267200" cy="792162"/>
          </a:xfrm>
        </p:spPr>
        <p:txBody>
          <a:bodyPr/>
          <a:lstStyle/>
          <a:p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1. Full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8053509" y="1295400"/>
            <a:ext cx="3122491" cy="1740932"/>
            <a:chOff x="248932" y="1916668"/>
            <a:chExt cx="2341868" cy="1740932"/>
          </a:xfrm>
        </p:grpSpPr>
        <p:sp>
          <p:nvSpPr>
            <p:cNvPr id="30" name="Rectangle 29"/>
            <p:cNvSpPr/>
            <p:nvPr/>
          </p:nvSpPr>
          <p:spPr>
            <a:xfrm>
              <a:off x="248932" y="28038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800" cy="1740932"/>
              <a:chOff x="609600" y="1764268"/>
              <a:chExt cx="1828800" cy="1740932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10456" y="1383268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341914"/>
            <a:ext cx="3860800" cy="145868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37" y="3124982"/>
            <a:ext cx="3860800" cy="1458686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>
            <a:off x="4909665" y="2466397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84089" y="5296682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actual measurement is called as full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1:1</a:t>
            </a:r>
            <a:endParaRPr lang="en-IN" b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46955" y="4010560"/>
            <a:ext cx="2756343" cy="584776"/>
            <a:chOff x="2971800" y="4009778"/>
            <a:chExt cx="2067257" cy="584776"/>
          </a:xfrm>
        </p:grpSpPr>
        <p:sp>
          <p:nvSpPr>
            <p:cNvPr id="27" name="Rectangle 26"/>
            <p:cNvSpPr/>
            <p:nvPr/>
          </p:nvSpPr>
          <p:spPr>
            <a:xfrm>
              <a:off x="2971800" y="4009779"/>
              <a:ext cx="5762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>
                  <a:solidFill>
                    <a:srgbClr val="FF0000"/>
                  </a:solidFill>
                </a:rPr>
                <a:t>R.F.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95923" y="4009778"/>
              <a:ext cx="2923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=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44265" y="4009778"/>
              <a:ext cx="2947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1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9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10071"/>
            <a:ext cx="6535265" cy="792162"/>
          </a:xfrm>
        </p:spPr>
        <p:txBody>
          <a:bodyPr/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 Reduced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8053509" y="1066800"/>
            <a:ext cx="3122488" cy="1371600"/>
            <a:chOff x="248932" y="1916668"/>
            <a:chExt cx="2341866" cy="1371600"/>
          </a:xfrm>
        </p:grpSpPr>
        <p:sp>
          <p:nvSpPr>
            <p:cNvPr id="30" name="Rectangle 29"/>
            <p:cNvSpPr/>
            <p:nvPr/>
          </p:nvSpPr>
          <p:spPr>
            <a:xfrm>
              <a:off x="248932" y="26514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798" cy="1371600"/>
              <a:chOff x="609600" y="1764268"/>
              <a:chExt cx="1828798" cy="1371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347685" cy="9260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45268"/>
                <a:ext cx="0" cy="36933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2895600"/>
                <a:ext cx="0" cy="24026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677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2.5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10456" y="914400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4724400" y="1676400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09599" y="5771968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reduced proportion is called as reduced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1:2 , 1:5, 1:10, 1:20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876370"/>
            <a:ext cx="2641601" cy="27247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566516"/>
            <a:ext cx="3705784" cy="29885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24401" y="3768388"/>
            <a:ext cx="2756343" cy="584776"/>
            <a:chOff x="2971800" y="4009778"/>
            <a:chExt cx="2067257" cy="584776"/>
          </a:xfrm>
        </p:grpSpPr>
        <p:sp>
          <p:nvSpPr>
            <p:cNvPr id="28" name="Rectangle 27"/>
            <p:cNvSpPr/>
            <p:nvPr/>
          </p:nvSpPr>
          <p:spPr>
            <a:xfrm>
              <a:off x="2971800" y="4009779"/>
              <a:ext cx="5762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>
                  <a:solidFill>
                    <a:srgbClr val="FF0000"/>
                  </a:solidFill>
                </a:rPr>
                <a:t>R.F.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95923" y="4009778"/>
              <a:ext cx="2923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>
                  <a:solidFill>
                    <a:srgbClr val="FF0000"/>
                  </a:solidFill>
                </a:rPr>
                <a:t>&lt;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44265" y="4009778"/>
              <a:ext cx="2947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1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0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10071"/>
            <a:ext cx="6535265" cy="792162"/>
          </a:xfrm>
        </p:spPr>
        <p:txBody>
          <a:bodyPr/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. Enlarged</a:t>
            </a:r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size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115" y="958961"/>
            <a:ext cx="3122488" cy="1371600"/>
            <a:chOff x="248932" y="1916668"/>
            <a:chExt cx="2341866" cy="1371600"/>
          </a:xfrm>
        </p:grpSpPr>
        <p:sp>
          <p:nvSpPr>
            <p:cNvPr id="30" name="Rectangle 29"/>
            <p:cNvSpPr/>
            <p:nvPr/>
          </p:nvSpPr>
          <p:spPr>
            <a:xfrm>
              <a:off x="248932" y="2651454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 cm</a:t>
              </a:r>
              <a:endParaRPr lang="en-IN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62000" y="1916668"/>
              <a:ext cx="1828798" cy="1371600"/>
              <a:chOff x="609600" y="1764268"/>
              <a:chExt cx="1828798" cy="1371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838200" y="2209800"/>
                <a:ext cx="1347685" cy="9260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09600" y="2145268"/>
                <a:ext cx="0" cy="36933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09600" y="2895600"/>
                <a:ext cx="0" cy="24026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>
              <a:xfrm>
                <a:off x="1283074" y="1764268"/>
                <a:ext cx="677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2.5 cm</a:t>
                </a:r>
                <a:endParaRPr lang="en-IN" dirty="0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288085" y="697468"/>
            <a:ext cx="3040744" cy="1740932"/>
            <a:chOff x="157842" y="1764268"/>
            <a:chExt cx="2280558" cy="1740932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" y="1764268"/>
              <a:ext cx="1828800" cy="1740932"/>
              <a:chOff x="609600" y="1764268"/>
              <a:chExt cx="1828800" cy="174093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38200" y="2209800"/>
                <a:ext cx="1600200" cy="1295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V="1">
                <a:off x="609600" y="2133600"/>
                <a:ext cx="0" cy="5334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609600" y="3048000"/>
                <a:ext cx="0" cy="45720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/>
            </p:nvGrpSpPr>
            <p:grpSpPr>
              <a:xfrm rot="5400000">
                <a:off x="1638299" y="1207534"/>
                <a:ext cx="0" cy="1600199"/>
                <a:chOff x="3886200" y="1676400"/>
                <a:chExt cx="0" cy="1371599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 rot="16200000">
                  <a:off x="3695540" y="1867060"/>
                  <a:ext cx="381320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16200000" flipH="1">
                  <a:off x="3695539" y="2857339"/>
                  <a:ext cx="381321" cy="0"/>
                </a:xfrm>
                <a:prstGeom prst="straightConnector1">
                  <a:avLst/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/>
              <p:cNvSpPr/>
              <p:nvPr/>
            </p:nvSpPr>
            <p:spPr>
              <a:xfrm>
                <a:off x="1283074" y="1764268"/>
                <a:ext cx="532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5 cm</a:t>
                </a:r>
                <a:endParaRPr lang="en-IN" dirty="0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7842" y="2640568"/>
              <a:ext cx="532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4 cm</a:t>
              </a:r>
              <a:endParaRPr lang="en-IN" dirty="0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4597609" y="1524627"/>
            <a:ext cx="2235200" cy="7620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609599" y="5771968"/>
            <a:ext cx="1117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The scale in which objects are drawn with increased proportion is called as reduced size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222222"/>
                </a:solidFill>
                <a:latin typeface="arial" panose="020B0604020202020204" pitchFamily="34" charset="0"/>
              </a:rPr>
              <a:t>It is written in ration  </a:t>
            </a:r>
            <a:r>
              <a:rPr lang="en-I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2:1 , 5:1, 10:1, 20:1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2817533"/>
            <a:ext cx="3895324" cy="219112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3759202" y="3913093"/>
            <a:ext cx="11175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18" y="2841632"/>
            <a:ext cx="6385581" cy="225510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493306" y="5149007"/>
            <a:ext cx="2756343" cy="584776"/>
            <a:chOff x="2971800" y="4009778"/>
            <a:chExt cx="2067257" cy="584776"/>
          </a:xfrm>
        </p:grpSpPr>
        <p:sp>
          <p:nvSpPr>
            <p:cNvPr id="41" name="Rectangle 40"/>
            <p:cNvSpPr/>
            <p:nvPr/>
          </p:nvSpPr>
          <p:spPr>
            <a:xfrm>
              <a:off x="2971800" y="4009779"/>
              <a:ext cx="5762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>
                  <a:solidFill>
                    <a:srgbClr val="FF0000"/>
                  </a:solidFill>
                </a:rPr>
                <a:t>R.F.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95923" y="4009778"/>
              <a:ext cx="2923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&gt;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44265" y="4009778"/>
              <a:ext cx="29479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1</a:t>
              </a:r>
              <a:endParaRPr lang="en-IN" sz="3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56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1"/>
            <a:ext cx="11582400" cy="655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9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656" y="292937"/>
            <a:ext cx="4971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 smtClean="0"/>
              <a:t>Type Of Scale : </a:t>
            </a:r>
            <a:endParaRPr lang="en-IN" sz="3600" u="sng" dirty="0"/>
          </a:p>
        </p:txBody>
      </p:sp>
      <p:sp>
        <p:nvSpPr>
          <p:cNvPr id="5" name="Rectangle 4"/>
          <p:cNvSpPr/>
          <p:nvPr/>
        </p:nvSpPr>
        <p:spPr>
          <a:xfrm>
            <a:off x="609600" y="144780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Plain Scale.</a:t>
            </a:r>
          </a:p>
          <a:p>
            <a:pPr marL="342900" indent="-342900">
              <a:buFont typeface="+mj-lt"/>
              <a:buAutoNum type="arabicPeriod"/>
            </a:pPr>
            <a:endParaRPr lang="en-IN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Diagonal Scale.</a:t>
            </a:r>
            <a:endParaRPr lang="en-IN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IN" sz="3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462" y="394854"/>
            <a:ext cx="466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Metric Measurements:</a:t>
            </a:r>
            <a:endParaRPr lang="en-IN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81753"/>
              </p:ext>
            </p:extLst>
          </p:nvPr>
        </p:nvGraphicFramePr>
        <p:xfrm>
          <a:off x="6857999" y="1423556"/>
          <a:ext cx="2628900" cy="3332480"/>
        </p:xfrm>
        <a:graphic>
          <a:graphicData uri="http://schemas.openxmlformats.org/drawingml/2006/table">
            <a:tbl>
              <a:tblPr firstRow="1" bandRow="1"/>
              <a:tblGrid>
                <a:gridCol w="774521"/>
                <a:gridCol w="546280"/>
                <a:gridCol w="1308099"/>
              </a:tblGrid>
              <a:tr h="321579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cm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mm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</a:t>
                      </a:r>
                      <a:r>
                        <a:rPr lang="en-IN" dirty="0" err="1" smtClean="0"/>
                        <a:t>dm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</a:t>
                      </a:r>
                      <a:r>
                        <a:rPr lang="en-IN" dirty="0" err="1" smtClean="0"/>
                        <a:t>dm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dam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</a:t>
                      </a:r>
                      <a:r>
                        <a:rPr lang="en-IN" dirty="0" err="1" smtClean="0"/>
                        <a:t>hm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dam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km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10 </a:t>
                      </a:r>
                      <a:r>
                        <a:rPr lang="en-IN" dirty="0" err="1" smtClean="0"/>
                        <a:t>hm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Yard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3 </a:t>
                      </a:r>
                      <a:r>
                        <a:rPr lang="en-IN" dirty="0" err="1" smtClean="0"/>
                        <a:t>Feets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 feet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12 inches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1</a:t>
                      </a:r>
                      <a:r>
                        <a:rPr lang="en-IN" baseline="0" dirty="0" smtClean="0"/>
                        <a:t> inch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2.54</a:t>
                      </a:r>
                      <a:r>
                        <a:rPr lang="en-IN" baseline="0" dirty="0" smtClean="0"/>
                        <a:t> cm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17356"/>
              </p:ext>
            </p:extLst>
          </p:nvPr>
        </p:nvGraphicFramePr>
        <p:xfrm>
          <a:off x="3304308" y="1607128"/>
          <a:ext cx="2628900" cy="2585720"/>
        </p:xfrm>
        <a:graphic>
          <a:graphicData uri="http://schemas.openxmlformats.org/drawingml/2006/table">
            <a:tbl>
              <a:tblPr firstRow="1" bandRow="1"/>
              <a:tblGrid>
                <a:gridCol w="774521"/>
                <a:gridCol w="555515"/>
                <a:gridCol w="1298864"/>
              </a:tblGrid>
              <a:tr h="321579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mm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Millimeter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579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cm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centimeter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/>
                        <a:t>dm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decimeter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meter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dam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aseline="0" dirty="0" smtClean="0"/>
                        <a:t>decameter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err="1" smtClean="0"/>
                        <a:t>hm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hectometer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km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 smtClean="0"/>
                        <a:t>kilometer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5917" y="6147954"/>
            <a:ext cx="297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Note : Always calculate in cm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163" y="73988"/>
            <a:ext cx="2829791" cy="715530"/>
          </a:xfrm>
        </p:spPr>
        <p:txBody>
          <a:bodyPr/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Plain Scale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93" y="849814"/>
            <a:ext cx="10297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This </a:t>
            </a:r>
            <a:r>
              <a:rPr lang="en-IN" sz="2400" b="1" dirty="0"/>
              <a:t>scale</a:t>
            </a:r>
            <a:r>
              <a:rPr lang="en-IN" sz="2400" dirty="0"/>
              <a:t> is used when very small distances </a:t>
            </a:r>
            <a:r>
              <a:rPr lang="en-IN" sz="2400" dirty="0" smtClean="0"/>
              <a:t>are </a:t>
            </a:r>
            <a:r>
              <a:rPr lang="en-IN" sz="2400" dirty="0"/>
              <a:t>to be accurately </a:t>
            </a:r>
            <a:r>
              <a:rPr lang="en-IN" sz="2400" dirty="0" smtClean="0"/>
              <a:t>measured for example 0.1 mm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W</a:t>
            </a:r>
            <a:r>
              <a:rPr lang="en-IN" sz="2400" dirty="0" smtClean="0"/>
              <a:t>hen </a:t>
            </a:r>
            <a:r>
              <a:rPr lang="en-IN" sz="2400" dirty="0"/>
              <a:t>measurements are required </a:t>
            </a:r>
            <a:r>
              <a:rPr lang="en-IN" sz="2400" dirty="0" smtClean="0"/>
              <a:t>up to one decimal place (i.e. 2 unit)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 smtClean="0"/>
              <a:t> Example : 6.7 , 5.3 </a:t>
            </a:r>
            <a:endParaRPr lang="en-IN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96391" y="3040449"/>
            <a:ext cx="3462" cy="335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874819" y="3009248"/>
            <a:ext cx="3462" cy="335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840147" y="2681669"/>
            <a:ext cx="7304104" cy="1422183"/>
            <a:chOff x="3840147" y="2681669"/>
            <a:chExt cx="7304104" cy="1422183"/>
          </a:xfrm>
        </p:grpSpPr>
        <p:sp>
          <p:nvSpPr>
            <p:cNvPr id="5" name="Rectangle 4"/>
            <p:cNvSpPr/>
            <p:nvPr/>
          </p:nvSpPr>
          <p:spPr>
            <a:xfrm>
              <a:off x="3840147" y="2690597"/>
              <a:ext cx="13468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 smtClean="0"/>
                <a:t>6.7 m </a:t>
              </a:r>
              <a:endParaRPr lang="en-IN" sz="36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382557" y="3004835"/>
              <a:ext cx="99752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511701" y="2681669"/>
              <a:ext cx="46325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 smtClean="0"/>
                <a:t>6 meter &amp; 7 decimeter  </a:t>
              </a:r>
              <a:endParaRPr lang="en-IN" sz="3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40147" y="3457521"/>
              <a:ext cx="154241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 smtClean="0"/>
                <a:t>2.3 cm </a:t>
              </a:r>
              <a:endParaRPr lang="en-IN" sz="36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6015635" y="3780687"/>
              <a:ext cx="99752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498837" y="3376422"/>
              <a:ext cx="28937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 smtClean="0"/>
                <a:t>2 cm &amp; 3 mm  </a:t>
              </a:r>
              <a:endParaRPr lang="en-IN" sz="36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60217" y="4427860"/>
            <a:ext cx="920980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For constructing plain scale we must know:</a:t>
            </a:r>
          </a:p>
          <a:p>
            <a:endParaRPr lang="en-IN" dirty="0" smtClean="0"/>
          </a:p>
          <a:p>
            <a:pPr marL="342900" indent="-342900">
              <a:buAutoNum type="arabicPeriod"/>
            </a:pPr>
            <a:r>
              <a:rPr lang="en-IN" sz="2000" dirty="0" smtClean="0"/>
              <a:t>Its representative fraction i.e. (R.F.) </a:t>
            </a:r>
            <a:r>
              <a:rPr lang="en-IN" sz="2000" dirty="0" smtClean="0">
                <a:solidFill>
                  <a:srgbClr val="FF0000"/>
                </a:solidFill>
              </a:rPr>
              <a:t>(given or calculate)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 smtClean="0"/>
          </a:p>
          <a:p>
            <a:pPr marL="342900" indent="-342900">
              <a:buFontTx/>
              <a:buAutoNum type="arabicPeriod"/>
            </a:pPr>
            <a:r>
              <a:rPr lang="en-IN" sz="2000" dirty="0" smtClean="0"/>
              <a:t>Maximum length to be measured </a:t>
            </a:r>
            <a:r>
              <a:rPr lang="en-IN" sz="2000" dirty="0" smtClean="0">
                <a:solidFill>
                  <a:srgbClr val="FF0000"/>
                </a:solidFill>
              </a:rPr>
              <a:t>(given)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 smtClean="0"/>
          </a:p>
          <a:p>
            <a:pPr marL="342900" indent="-342900">
              <a:buFontTx/>
              <a:buAutoNum type="arabicPeriod"/>
            </a:pPr>
            <a:r>
              <a:rPr lang="en-IN" sz="2000" dirty="0" smtClean="0"/>
              <a:t>The units to be shown, for example, milimeters and centimeters</a:t>
            </a:r>
            <a:r>
              <a:rPr lang="en-IN" sz="2000" dirty="0" smtClean="0">
                <a:solidFill>
                  <a:srgbClr val="FF0000"/>
                </a:solidFill>
              </a:rPr>
              <a:t>(given)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1927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H="1">
            <a:off x="11167965" y="553619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991" y="109386"/>
            <a:ext cx="4366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Steps for constructing plain scale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5915" y="728697"/>
            <a:ext cx="3312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1. Calculate the length of scale.  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4718" y="1236815"/>
            <a:ext cx="5485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        length of scale = R.F  X  length to measured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915" y="1744933"/>
            <a:ext cx="70168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2. Draw two horizontal lines parallel to each other and some distance apart so that they give appearance as a rule. Join the ends by vertical lines.</a:t>
            </a:r>
          </a:p>
          <a:p>
            <a:r>
              <a:rPr lang="en-IN" sz="1700" dirty="0" smtClean="0">
                <a:solidFill>
                  <a:srgbClr val="FF0000"/>
                </a:solidFill>
              </a:rPr>
              <a:t>(1. Length for horizontal parallel lines = length of scale which is calculated previously  2. assume suitable length) </a:t>
            </a:r>
            <a:endParaRPr lang="en-IN" sz="17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783286" y="727269"/>
            <a:ext cx="42345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783286" y="1606147"/>
            <a:ext cx="4223658" cy="8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783286" y="727269"/>
            <a:ext cx="10886" cy="878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006944" y="727269"/>
            <a:ext cx="10885" cy="887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4718" y="3330269"/>
            <a:ext cx="1161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3. </a:t>
            </a:r>
            <a:r>
              <a:rPr lang="en-IN" dirty="0"/>
              <a:t>D</a:t>
            </a:r>
            <a:r>
              <a:rPr lang="en-IN" dirty="0" smtClean="0"/>
              <a:t>ivide horizontal lines into required number of equal parts and  </a:t>
            </a:r>
            <a:r>
              <a:rPr lang="en-IN" dirty="0" smtClean="0">
                <a:solidFill>
                  <a:srgbClr val="FF0000"/>
                </a:solidFill>
              </a:rPr>
              <a:t>( depend upon length to measured or read </a:t>
            </a:r>
            <a:r>
              <a:rPr lang="en-IN" dirty="0" err="1" smtClean="0">
                <a:solidFill>
                  <a:srgbClr val="FF0000"/>
                </a:solidFill>
              </a:rPr>
              <a:t>upto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104718" y="3838387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4. </a:t>
            </a:r>
            <a:r>
              <a:rPr lang="en-IN" dirty="0"/>
              <a:t>draw perpendicular lines at these division </a:t>
            </a:r>
            <a:r>
              <a:rPr lang="en-IN" dirty="0" smtClean="0"/>
              <a:t>points.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dirty="0" smtClean="0"/>
              <a:t>    </a:t>
            </a:r>
            <a:endParaRPr lang="en-IN" dirty="0"/>
          </a:p>
        </p:txBody>
      </p:sp>
      <p:sp>
        <p:nvSpPr>
          <p:cNvPr id="30" name="Flowchart: Connector 29"/>
          <p:cNvSpPr/>
          <p:nvPr/>
        </p:nvSpPr>
        <p:spPr>
          <a:xfrm>
            <a:off x="8574224" y="66739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lowchart: Connector 30"/>
          <p:cNvSpPr/>
          <p:nvPr/>
        </p:nvSpPr>
        <p:spPr>
          <a:xfrm>
            <a:off x="8568782" y="1546275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lowchart: Connector 31"/>
          <p:cNvSpPr/>
          <p:nvPr/>
        </p:nvSpPr>
        <p:spPr>
          <a:xfrm>
            <a:off x="9457689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lowchart: Connector 32"/>
          <p:cNvSpPr/>
          <p:nvPr/>
        </p:nvSpPr>
        <p:spPr>
          <a:xfrm>
            <a:off x="9452247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lowchart: Connector 33"/>
          <p:cNvSpPr/>
          <p:nvPr/>
        </p:nvSpPr>
        <p:spPr>
          <a:xfrm>
            <a:off x="10317358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lowchart: Connector 34"/>
          <p:cNvSpPr/>
          <p:nvPr/>
        </p:nvSpPr>
        <p:spPr>
          <a:xfrm>
            <a:off x="10311916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/>
          <p:cNvSpPr/>
          <p:nvPr/>
        </p:nvSpPr>
        <p:spPr>
          <a:xfrm>
            <a:off x="11124421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Connector 36"/>
          <p:cNvSpPr/>
          <p:nvPr/>
        </p:nvSpPr>
        <p:spPr>
          <a:xfrm>
            <a:off x="11118979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605524" y="571051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506018" y="553620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358499" y="553619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4718" y="4327839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5. Mark ‘zero’ at the end of first division.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dirty="0" smtClean="0"/>
              <a:t>    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8580395" y="402812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9492318" y="392991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51508" y="402840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57807" y="402840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967404" y="427915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</a:t>
            </a:r>
            <a:endParaRPr lang="en-IN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2005360" y="597895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04718" y="4776819"/>
            <a:ext cx="5076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6. sub-divide only first main part to the left of zero into the required number of sub-division according to unit.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27172" y="4817291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Example : 3.2 m means 3 meter and 2 decimeter  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8587611" y="300336"/>
            <a:ext cx="22127" cy="1786429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546253" y="2116698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decimeter  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7987517" y="1538589"/>
            <a:ext cx="351687" cy="744669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Brace 46"/>
          <p:cNvSpPr/>
          <p:nvPr/>
        </p:nvSpPr>
        <p:spPr>
          <a:xfrm rot="5400000">
            <a:off x="10145495" y="319634"/>
            <a:ext cx="347904" cy="3223739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11175343" y="2133315"/>
            <a:ext cx="128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 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3258" y="5373584"/>
            <a:ext cx="6291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 1 m = 10 decimeter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Hence we need to divide first part into 10 equal numbers 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7858932" y="587478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934495" y="587478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011422" y="597895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8101124" y="586755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177676" y="597894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8246578" y="604511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336682" y="602659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416987" y="597894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495761" y="596042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4718" y="6014245"/>
            <a:ext cx="11462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dirty="0"/>
              <a:t>7</a:t>
            </a:r>
            <a:r>
              <a:rPr lang="en-IN" dirty="0" smtClean="0"/>
              <a:t>. Sub-divisions are numbered to the right, starting from zero.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40794" y="328736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234316" y="313771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</a:t>
            </a:r>
            <a:endParaRPr lang="en-IN" sz="1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8126245" y="331950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3</a:t>
            </a:r>
            <a:endParaRPr lang="en-IN" sz="1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552289" y="403357"/>
            <a:ext cx="39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10</a:t>
            </a:r>
            <a:endParaRPr lang="en-IN" sz="1400" b="1" dirty="0"/>
          </a:p>
        </p:txBody>
      </p:sp>
      <p:sp>
        <p:nvSpPr>
          <p:cNvPr id="64" name="Rectangle 63"/>
          <p:cNvSpPr/>
          <p:nvPr/>
        </p:nvSpPr>
        <p:spPr>
          <a:xfrm>
            <a:off x="69991" y="6424597"/>
            <a:ext cx="379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8. Mark the given distance on scale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750824" y="6424597"/>
            <a:ext cx="656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9. name of the scale and R.F. should be mentioned below scale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23162" y="2551408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 SCALE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343205" y="2571507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</a:t>
            </a:r>
          </a:p>
        </p:txBody>
      </p:sp>
      <p:sp>
        <p:nvSpPr>
          <p:cNvPr id="69" name="Flowchart: Connector 68"/>
          <p:cNvSpPr/>
          <p:nvPr/>
        </p:nvSpPr>
        <p:spPr>
          <a:xfrm>
            <a:off x="11975437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Flowchart: Connector 69"/>
          <p:cNvSpPr/>
          <p:nvPr/>
        </p:nvSpPr>
        <p:spPr>
          <a:xfrm>
            <a:off x="11969995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1190672" y="79472"/>
            <a:ext cx="6001" cy="484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329812" y="79472"/>
            <a:ext cx="1" cy="539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340794" y="310097"/>
            <a:ext cx="2841927" cy="2385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058562" y="34207"/>
            <a:ext cx="12533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Distance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37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2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5" grpId="0"/>
      <p:bldP spid="2" grpId="0"/>
      <p:bldP spid="38" grpId="0"/>
      <p:bldP spid="39" grpId="0"/>
      <p:bldP spid="40" grpId="0"/>
      <p:bldP spid="41" grpId="0"/>
      <p:bldP spid="43" grpId="0"/>
      <p:bldP spid="44" grpId="0"/>
      <p:bldP spid="46" grpId="0"/>
      <p:bldP spid="4" grpId="0" animBg="1"/>
      <p:bldP spid="47" grpId="0" animBg="1"/>
      <p:bldP spid="48" grpId="0"/>
      <p:bldP spid="4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9" grpId="0" animBg="1"/>
      <p:bldP spid="70" grpId="0" animBg="1"/>
      <p:bldP spid="7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91" y="29873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1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289795"/>
            <a:ext cx="10166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plain scale with R.F. </a:t>
            </a:r>
            <a:r>
              <a:rPr lang="en-IN" b="1" dirty="0" smtClean="0"/>
              <a:t>1:40 </a:t>
            </a:r>
            <a:r>
              <a:rPr lang="en-IN" dirty="0" smtClean="0"/>
              <a:t>to read up to </a:t>
            </a:r>
            <a:r>
              <a:rPr lang="en-IN" b="1" dirty="0" smtClean="0"/>
              <a:t>5</a:t>
            </a:r>
            <a:r>
              <a:rPr lang="en-IN" dirty="0" smtClean="0"/>
              <a:t> </a:t>
            </a:r>
            <a:r>
              <a:rPr lang="en-IN" b="1" dirty="0" smtClean="0"/>
              <a:t>meters </a:t>
            </a:r>
            <a:r>
              <a:rPr lang="en-IN" dirty="0" smtClean="0"/>
              <a:t>in </a:t>
            </a:r>
            <a:r>
              <a:rPr lang="en-IN" b="1" dirty="0" smtClean="0"/>
              <a:t>meters</a:t>
            </a:r>
            <a:r>
              <a:rPr lang="en-IN" dirty="0" smtClean="0"/>
              <a:t> and </a:t>
            </a:r>
            <a:r>
              <a:rPr lang="en-IN" b="1" dirty="0" smtClean="0"/>
              <a:t>decimeters.</a:t>
            </a:r>
            <a:r>
              <a:rPr lang="en-IN" dirty="0" smtClean="0"/>
              <a:t> Mark </a:t>
            </a:r>
            <a:r>
              <a:rPr lang="en-IN" b="1" dirty="0" smtClean="0"/>
              <a:t>3.4 m</a:t>
            </a:r>
            <a:r>
              <a:rPr lang="en-IN" dirty="0" smtClean="0"/>
              <a:t> on scale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69991" y="1401948"/>
            <a:ext cx="2930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1. Calculate the length of scale.   </a:t>
            </a:r>
            <a:endParaRPr lang="en-IN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1906647"/>
            <a:ext cx="548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length of scale = R.F  X  length to measured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                           = 1/40 X 5 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0.125 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0.125 X 100 =  </a:t>
            </a:r>
            <a:r>
              <a:rPr lang="en-US" sz="1400" b="1" dirty="0">
                <a:solidFill>
                  <a:srgbClr val="FF0000"/>
                </a:solidFill>
              </a:rPr>
              <a:t>12.5 cm 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959" y="813313"/>
            <a:ext cx="4296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Given data :  R.F. = 1/40 , maximum length = 5 m</a:t>
            </a:r>
          </a:p>
        </p:txBody>
      </p:sp>
      <p:sp>
        <p:nvSpPr>
          <p:cNvPr id="9" name="Rectangle 8"/>
          <p:cNvSpPr/>
          <p:nvPr/>
        </p:nvSpPr>
        <p:spPr>
          <a:xfrm>
            <a:off x="69993" y="3000346"/>
            <a:ext cx="4867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2. Draw two horizontal lines of 12.5 cm parallel to each other and 2 cm distance apart. Join the ends by vertical lines.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335326" y="2123042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35326" y="2824040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35326" y="2104182"/>
            <a:ext cx="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55326" y="2111399"/>
            <a:ext cx="0" cy="72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35326" y="850840"/>
            <a:ext cx="43200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996794" y="559538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12.5 cm </a:t>
            </a:r>
            <a:endParaRPr lang="en-IN" sz="1600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336652" y="783959"/>
            <a:ext cx="0" cy="13202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55326" y="813313"/>
            <a:ext cx="0" cy="13202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3683" y="3653440"/>
            <a:ext cx="116191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3. Divide horizontal lines into </a:t>
            </a:r>
            <a:r>
              <a:rPr lang="en-IN" sz="1400" b="1" dirty="0">
                <a:solidFill>
                  <a:srgbClr val="FF0000"/>
                </a:solidFill>
              </a:rPr>
              <a:t>required</a:t>
            </a:r>
            <a:r>
              <a:rPr lang="en-IN" sz="1400" dirty="0"/>
              <a:t> number of </a:t>
            </a:r>
            <a:r>
              <a:rPr lang="en-IN" sz="1400" b="1" dirty="0">
                <a:solidFill>
                  <a:srgbClr val="FF0000"/>
                </a:solidFill>
              </a:rPr>
              <a:t>equal </a:t>
            </a:r>
            <a:r>
              <a:rPr lang="en-IN" sz="1400" b="1" dirty="0" smtClean="0">
                <a:solidFill>
                  <a:srgbClr val="FF0000"/>
                </a:solidFill>
              </a:rPr>
              <a:t>parts </a:t>
            </a:r>
            <a:r>
              <a:rPr lang="en-IN" sz="1400" dirty="0" smtClean="0"/>
              <a:t>( </a:t>
            </a:r>
            <a:r>
              <a:rPr lang="en-IN" sz="1400" dirty="0"/>
              <a:t>depend upon length to measured or read </a:t>
            </a:r>
            <a:r>
              <a:rPr lang="en-IN" sz="1400" dirty="0" smtClean="0"/>
              <a:t>up to)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according to given data for above example maximum length </a:t>
            </a:r>
            <a:r>
              <a:rPr lang="en-US" sz="1400" b="1" dirty="0" smtClean="0"/>
              <a:t>or read up to is 5 m</a:t>
            </a:r>
            <a:r>
              <a:rPr lang="en-US" sz="1400" dirty="0" smtClean="0"/>
              <a:t>, hence divide parallel lines into </a:t>
            </a:r>
            <a:r>
              <a:rPr lang="en-US" sz="1400" b="1" dirty="0" smtClean="0">
                <a:solidFill>
                  <a:srgbClr val="FF0000"/>
                </a:solidFill>
              </a:rPr>
              <a:t>5 equal parts.</a:t>
            </a:r>
            <a:r>
              <a:rPr lang="en-US" sz="1400" dirty="0" smtClean="0"/>
              <a:t>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b="1" dirty="0" smtClean="0"/>
              <a:t>Size of individual part </a:t>
            </a:r>
            <a:r>
              <a:rPr lang="en-US" sz="1400" dirty="0" smtClean="0"/>
              <a:t>= 12.5/5  =  </a:t>
            </a:r>
            <a:r>
              <a:rPr lang="en-US" sz="1400" b="1" dirty="0" smtClean="0">
                <a:solidFill>
                  <a:srgbClr val="FF0000"/>
                </a:solidFill>
              </a:rPr>
              <a:t>2.5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cm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5327375" y="1274823"/>
            <a:ext cx="900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27375" y="1122723"/>
            <a:ext cx="9000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22149" y="851476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2.5 </a:t>
            </a:r>
            <a:r>
              <a:rPr lang="en-US" sz="1400" dirty="0">
                <a:solidFill>
                  <a:srgbClr val="FF0000"/>
                </a:solidFill>
              </a:rPr>
              <a:t>cm </a:t>
            </a:r>
            <a:endParaRPr lang="en-IN" sz="14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227375" y="1049572"/>
            <a:ext cx="0" cy="217377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19218" y="1276154"/>
            <a:ext cx="900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19218" y="1139956"/>
            <a:ext cx="9000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13992" y="852807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2.5 </a:t>
            </a:r>
            <a:r>
              <a:rPr lang="en-US" sz="1400" dirty="0">
                <a:solidFill>
                  <a:srgbClr val="FF0000"/>
                </a:solidFill>
              </a:rPr>
              <a:t>cm </a:t>
            </a:r>
            <a:endParaRPr lang="en-IN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7103316" y="1042952"/>
            <a:ext cx="0" cy="177446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71512" y="1056931"/>
            <a:ext cx="0" cy="177446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846122" y="1056931"/>
            <a:ext cx="0" cy="177446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5208" y="4327820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sz="1400" dirty="0" smtClean="0"/>
              <a:t>4. </a:t>
            </a:r>
            <a:r>
              <a:rPr lang="en-IN" sz="1400" dirty="0"/>
              <a:t>Mark ‘zero’ at the end of first division.    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63766" y="189228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047658" y="189361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923599" y="189495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795888" y="189629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9592319" y="18976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54" name="Rectangle 53"/>
          <p:cNvSpPr/>
          <p:nvPr/>
        </p:nvSpPr>
        <p:spPr>
          <a:xfrm>
            <a:off x="19792" y="4617642"/>
            <a:ext cx="106111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sz="1400" dirty="0" smtClean="0"/>
              <a:t>5. Sub-divide </a:t>
            </a:r>
            <a:r>
              <a:rPr lang="en-IN" sz="1400" dirty="0"/>
              <a:t>only first main part to the left of zero into the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en-IN" sz="1400" b="1" dirty="0" smtClean="0">
                <a:solidFill>
                  <a:srgbClr val="FF0000"/>
                </a:solidFill>
              </a:rPr>
              <a:t>required </a:t>
            </a:r>
            <a:r>
              <a:rPr lang="en-IN" sz="1400" dirty="0"/>
              <a:t>number of sub-division according to unit</a:t>
            </a:r>
            <a:r>
              <a:rPr lang="en-IN" sz="1400" dirty="0" smtClean="0"/>
              <a:t>. In above problem given units are   </a:t>
            </a:r>
          </a:p>
          <a:p>
            <a:r>
              <a:rPr lang="en-IN" sz="1400" b="1" dirty="0"/>
              <a:t> </a:t>
            </a:r>
            <a:r>
              <a:rPr lang="en-IN" sz="1400" b="1" dirty="0" smtClean="0"/>
              <a:t>     meter</a:t>
            </a:r>
            <a:r>
              <a:rPr lang="en-IN" sz="1400" dirty="0" smtClean="0"/>
              <a:t> and </a:t>
            </a:r>
            <a:r>
              <a:rPr lang="en-IN" sz="1400" b="1" dirty="0" smtClean="0"/>
              <a:t>decimeter</a:t>
            </a:r>
            <a:r>
              <a:rPr lang="en-IN" sz="1400" dirty="0" smtClean="0"/>
              <a:t> and  </a:t>
            </a:r>
            <a:r>
              <a:rPr lang="en-IN" sz="1400" b="1" dirty="0" smtClean="0">
                <a:solidFill>
                  <a:srgbClr val="FF0000"/>
                </a:solidFill>
              </a:rPr>
              <a:t>1 meter = 10 decimeter </a:t>
            </a:r>
            <a:r>
              <a:rPr lang="en-IN" sz="1400" dirty="0" smtClean="0"/>
              <a:t>hence we have to divide first main part into </a:t>
            </a:r>
            <a:r>
              <a:rPr lang="en-IN" sz="1400" b="1" dirty="0" smtClean="0">
                <a:solidFill>
                  <a:srgbClr val="FF0000"/>
                </a:solidFill>
              </a:rPr>
              <a:t>10</a:t>
            </a:r>
            <a:r>
              <a:rPr lang="en-IN" sz="1400" dirty="0" smtClean="0"/>
              <a:t> number of </a:t>
            </a:r>
            <a:r>
              <a:rPr lang="en-IN" sz="1400" b="1" dirty="0" smtClean="0">
                <a:solidFill>
                  <a:srgbClr val="FF0000"/>
                </a:solidFill>
              </a:rPr>
              <a:t>equal parts.</a:t>
            </a:r>
          </a:p>
          <a:p>
            <a:r>
              <a:rPr lang="en-US" sz="1400" b="1" dirty="0" smtClean="0"/>
              <a:t>      Size </a:t>
            </a:r>
            <a:r>
              <a:rPr lang="en-US" sz="1400" b="1" dirty="0"/>
              <a:t>of </a:t>
            </a:r>
            <a:r>
              <a:rPr lang="en-US" sz="1400" b="1" dirty="0" smtClean="0"/>
              <a:t>individual sub </a:t>
            </a:r>
            <a:r>
              <a:rPr lang="en-US" sz="1400" b="1" dirty="0"/>
              <a:t>part </a:t>
            </a:r>
            <a:r>
              <a:rPr lang="en-US" sz="1400" dirty="0"/>
              <a:t>= </a:t>
            </a:r>
            <a:r>
              <a:rPr lang="en-US" sz="1400" dirty="0" smtClean="0"/>
              <a:t>2.5/10  </a:t>
            </a:r>
            <a:r>
              <a:rPr lang="en-US" sz="1400" dirty="0"/>
              <a:t>=  </a:t>
            </a:r>
            <a:r>
              <a:rPr lang="en-US" sz="1400" b="1" dirty="0">
                <a:solidFill>
                  <a:srgbClr val="FF0000"/>
                </a:solidFill>
              </a:rPr>
              <a:t>0</a:t>
            </a:r>
            <a:r>
              <a:rPr lang="en-US" sz="1400" b="1" dirty="0" smtClean="0">
                <a:solidFill>
                  <a:srgbClr val="FF0000"/>
                </a:solidFill>
              </a:rPr>
              <a:t>.25 cm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342639" y="1474217"/>
            <a:ext cx="90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32639" y="1420217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431431" y="1467597"/>
            <a:ext cx="90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21431" y="1429499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606822" y="1428168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687663" y="1429499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68504" y="1430830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839471" y="1421548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912361" y="1430830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997752" y="1437450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70642" y="1430830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143532" y="1432161"/>
            <a:ext cx="0" cy="7341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781" y="5334711"/>
            <a:ext cx="11462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6</a:t>
            </a:r>
            <a:r>
              <a:rPr lang="en-IN" sz="1400" dirty="0" smtClean="0"/>
              <a:t>. </a:t>
            </a:r>
            <a:r>
              <a:rPr lang="en-IN" sz="1400" dirty="0"/>
              <a:t>Sub-divisions are numbered to the right, starting from zero.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54739" y="2137773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1</a:t>
            </a:r>
            <a:endParaRPr lang="en-IN" sz="9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978277" y="2138814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2</a:t>
            </a:r>
            <a:endParaRPr lang="en-IN" sz="9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5892147" y="2140145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3</a:t>
            </a:r>
            <a:endParaRPr lang="en-IN" sz="9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821919" y="2141476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4</a:t>
            </a:r>
            <a:endParaRPr lang="en-IN" sz="9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752266" y="2144020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5</a:t>
            </a:r>
            <a:endParaRPr lang="en-IN" sz="9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673575" y="2137224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6</a:t>
            </a:r>
            <a:endParaRPr lang="en-IN" sz="9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595396" y="2138555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7</a:t>
            </a:r>
            <a:endParaRPr lang="en-IN" sz="9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517217" y="2139886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8</a:t>
            </a:r>
            <a:endParaRPr lang="en-IN" sz="9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430496" y="2141487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9</a:t>
            </a:r>
            <a:endParaRPr lang="en-IN" sz="9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5269686" y="2145642"/>
            <a:ext cx="302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</a:t>
            </a:r>
            <a:endParaRPr lang="en-IN" sz="900" b="1" dirty="0"/>
          </a:p>
        </p:txBody>
      </p:sp>
      <p:sp>
        <p:nvSpPr>
          <p:cNvPr id="80" name="Rectangle 79"/>
          <p:cNvSpPr/>
          <p:nvPr/>
        </p:nvSpPr>
        <p:spPr>
          <a:xfrm>
            <a:off x="23853" y="5649207"/>
            <a:ext cx="3795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</a:t>
            </a:r>
            <a:r>
              <a:rPr lang="en-IN" sz="1400" dirty="0" smtClean="0"/>
              <a:t>7. Assign units for parts. </a:t>
            </a:r>
            <a:endParaRPr lang="en-IN" sz="1400" dirty="0"/>
          </a:p>
        </p:txBody>
      </p:sp>
      <p:sp>
        <p:nvSpPr>
          <p:cNvPr id="81" name="Rectangle 80"/>
          <p:cNvSpPr/>
          <p:nvPr/>
        </p:nvSpPr>
        <p:spPr>
          <a:xfrm>
            <a:off x="8901549" y="2884794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  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067607" y="2846198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decimeter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5694" y="5944734"/>
            <a:ext cx="8810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8</a:t>
            </a:r>
            <a:r>
              <a:rPr lang="en-IN" sz="1400" dirty="0" smtClean="0"/>
              <a:t>. Mark given distance on scale. For above problem distance = </a:t>
            </a:r>
            <a:r>
              <a:rPr lang="en-IN" sz="1400" b="1" dirty="0" smtClean="0">
                <a:solidFill>
                  <a:srgbClr val="FF0000"/>
                </a:solidFill>
              </a:rPr>
              <a:t>3.4 m 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5912361" y="1738695"/>
            <a:ext cx="29417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7089171" y="1440482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3.4 m 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792" y="6204749"/>
            <a:ext cx="656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sz="1400" dirty="0"/>
              <a:t>9. </a:t>
            </a:r>
            <a:r>
              <a:rPr lang="en-IN" sz="1400" dirty="0" smtClean="0"/>
              <a:t>Name </a:t>
            </a:r>
            <a:r>
              <a:rPr lang="en-IN" sz="1400" dirty="0"/>
              <a:t>of the scale and R.F. should be mentioned below scale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660948" y="3208748"/>
            <a:ext cx="1543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 SCALE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743129" y="3201310"/>
            <a:ext cx="1543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   1 : 40</a:t>
            </a:r>
          </a:p>
        </p:txBody>
      </p:sp>
    </p:spTree>
    <p:extLst>
      <p:ext uri="{BB962C8B-B14F-4D97-AF65-F5344CB8AC3E}">
        <p14:creationId xmlns:p14="http://schemas.microsoft.com/office/powerpoint/2010/main" val="14266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/>
      <p:bldP spid="29" grpId="0"/>
      <p:bldP spid="34" grpId="0"/>
      <p:bldP spid="40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4" grpId="0"/>
      <p:bldP spid="90" grpId="0"/>
      <p:bldP spid="91" grpId="0"/>
      <p:bldP spid="93" grpId="0"/>
      <p:bldP spid="9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91" y="29873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2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289795"/>
            <a:ext cx="1201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plain scale to show meters when 1 centimeter represents 4 meters and long enough to measure up to 60 meters. Find the R.F. and mark on it a distance of </a:t>
            </a:r>
            <a:r>
              <a:rPr lang="en-IN" b="1" dirty="0" smtClean="0"/>
              <a:t>43 meters.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75449" y="884872"/>
            <a:ext cx="5595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Given data :  R.F. = 1 cm is to 4 meters , maximum length = 60 m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Units : meter and centimeter</a:t>
            </a:r>
            <a:endParaRPr lang="en-IN" sz="1600" b="1" dirty="0" smtClean="0">
              <a:solidFill>
                <a:srgbClr val="FF0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-51662" y="1680405"/>
            <a:ext cx="5079514" cy="651210"/>
            <a:chOff x="186868" y="1282855"/>
            <a:chExt cx="5079514" cy="651210"/>
          </a:xfrm>
        </p:grpSpPr>
        <p:sp>
          <p:nvSpPr>
            <p:cNvPr id="2" name="Rectangle 1"/>
            <p:cNvSpPr/>
            <p:nvPr/>
          </p:nvSpPr>
          <p:spPr>
            <a:xfrm>
              <a:off x="186868" y="1374495"/>
              <a:ext cx="5350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R.F. </a:t>
              </a:r>
              <a:endParaRPr lang="en-IN" sz="16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900644" y="1282855"/>
              <a:ext cx="577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1 cm </a:t>
              </a:r>
              <a:endParaRPr lang="en-IN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7895" y="1593784"/>
              <a:ext cx="4619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4 m</a:t>
              </a:r>
              <a:endParaRPr lang="en-IN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0637" y="1391676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892621" y="1606534"/>
              <a:ext cx="537719" cy="21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510460" y="1440409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3556" y="1284186"/>
              <a:ext cx="577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1 cm </a:t>
              </a:r>
              <a:endParaRPr lang="en-IN" sz="14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824291" y="1609990"/>
              <a:ext cx="87120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719038" y="1593784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/>
                <a:t>4 </a:t>
              </a:r>
              <a:r>
                <a:rPr lang="en-IN" sz="1400" b="1" dirty="0" smtClean="0"/>
                <a:t>X 100 cm</a:t>
              </a:r>
              <a:endParaRPr lang="en-IN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659" y="1440714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72435" y="1315781"/>
              <a:ext cx="577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1 cm </a:t>
              </a:r>
              <a:endParaRPr lang="en-IN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7917" y="1609477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400 cm</a:t>
              </a:r>
              <a:endParaRPr lang="en-IN" sz="14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3063819" y="1615144"/>
              <a:ext cx="87120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458787" y="1332592"/>
              <a:ext cx="3561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1 </a:t>
              </a:r>
              <a:r>
                <a:rPr lang="en-IN" sz="1400" b="1" dirty="0" smtClean="0"/>
                <a:t> </a:t>
              </a:r>
              <a:endParaRPr lang="en-IN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34269" y="1626288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400</a:t>
              </a:r>
              <a:endParaRPr lang="en-IN" sz="1400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4297877" y="1631955"/>
              <a:ext cx="528020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947011" y="1462680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85139" y="2348110"/>
            <a:ext cx="2930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1. Calculate the length of scale.   </a:t>
            </a:r>
            <a:endParaRPr lang="en-IN" sz="1400" dirty="0"/>
          </a:p>
        </p:txBody>
      </p:sp>
      <p:sp>
        <p:nvSpPr>
          <p:cNvPr id="30" name="Rectangle 29"/>
          <p:cNvSpPr/>
          <p:nvPr/>
        </p:nvSpPr>
        <p:spPr>
          <a:xfrm>
            <a:off x="-59718" y="2821005"/>
            <a:ext cx="548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length of scale = R.F  X  length to measured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                           = 1/400 X 60 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0.15 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0.15 X 100 =  </a:t>
            </a:r>
            <a:r>
              <a:rPr lang="en-US" sz="1400" b="1" dirty="0" smtClean="0">
                <a:solidFill>
                  <a:srgbClr val="FF0000"/>
                </a:solidFill>
              </a:rPr>
              <a:t>15 </a:t>
            </a:r>
            <a:r>
              <a:rPr lang="en-US" sz="1400" b="1" dirty="0">
                <a:solidFill>
                  <a:srgbClr val="FF0000"/>
                </a:solidFill>
              </a:rPr>
              <a:t>cm 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56044" y="3851127"/>
            <a:ext cx="4867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2. Draw two horizontal lines of 15 cm parallel to each other and </a:t>
            </a:r>
            <a:r>
              <a:rPr lang="en-IN" sz="1400" dirty="0"/>
              <a:t> </a:t>
            </a:r>
            <a:r>
              <a:rPr lang="en-IN" sz="1400" dirty="0" smtClean="0"/>
              <a:t>  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3 cm distance apart. Join the ends by vertical lines.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033188" y="2282062"/>
            <a:ext cx="54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33188" y="3245443"/>
            <a:ext cx="54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033188" y="2282062"/>
            <a:ext cx="0" cy="9633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433188" y="2282062"/>
            <a:ext cx="0" cy="9633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-77955" y="4361092"/>
            <a:ext cx="9714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3. Divide horizontal lines into </a:t>
            </a:r>
            <a:r>
              <a:rPr lang="en-IN" sz="1400" b="1" dirty="0">
                <a:solidFill>
                  <a:srgbClr val="FF0000"/>
                </a:solidFill>
              </a:rPr>
              <a:t>required</a:t>
            </a:r>
            <a:r>
              <a:rPr lang="en-IN" sz="1400" dirty="0"/>
              <a:t> number of </a:t>
            </a:r>
            <a:r>
              <a:rPr lang="en-IN" sz="1400" b="1" dirty="0">
                <a:solidFill>
                  <a:srgbClr val="FF0000"/>
                </a:solidFill>
              </a:rPr>
              <a:t>equal </a:t>
            </a:r>
            <a:r>
              <a:rPr lang="en-IN" sz="1400" b="1" dirty="0" smtClean="0">
                <a:solidFill>
                  <a:srgbClr val="FF0000"/>
                </a:solidFill>
              </a:rPr>
              <a:t>parts </a:t>
            </a:r>
            <a:r>
              <a:rPr lang="en-IN" sz="1400" dirty="0" smtClean="0"/>
              <a:t>( </a:t>
            </a:r>
            <a:r>
              <a:rPr lang="en-IN" sz="1400" dirty="0"/>
              <a:t>depend upon length to measured or read </a:t>
            </a:r>
            <a:r>
              <a:rPr lang="en-IN" sz="1400" dirty="0" smtClean="0"/>
              <a:t>up to)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according to given data for above example maximum length </a:t>
            </a:r>
            <a:r>
              <a:rPr lang="en-US" sz="1400" b="1" dirty="0" smtClean="0"/>
              <a:t>or read up to is 60 m</a:t>
            </a:r>
            <a:r>
              <a:rPr lang="en-US" sz="1400" dirty="0" smtClean="0"/>
              <a:t>, hence divide parallel lines into </a:t>
            </a:r>
            <a:r>
              <a:rPr lang="en-US" sz="1400" b="1" dirty="0">
                <a:solidFill>
                  <a:srgbClr val="FF0000"/>
                </a:solidFill>
              </a:rPr>
              <a:t>6</a:t>
            </a:r>
            <a:r>
              <a:rPr lang="en-US" sz="1400" b="1" dirty="0" smtClean="0">
                <a:solidFill>
                  <a:srgbClr val="FF0000"/>
                </a:solidFill>
              </a:rPr>
              <a:t> equal parts.</a:t>
            </a:r>
            <a:r>
              <a:rPr lang="en-US" sz="1400" dirty="0" smtClean="0"/>
              <a:t>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b="1" dirty="0" smtClean="0"/>
              <a:t>Size of individual part </a:t>
            </a:r>
            <a:r>
              <a:rPr lang="en-US" sz="1400" dirty="0" smtClean="0"/>
              <a:t>= 15/6  =  </a:t>
            </a:r>
            <a:r>
              <a:rPr lang="en-US" sz="1400" b="1" dirty="0" smtClean="0">
                <a:solidFill>
                  <a:srgbClr val="FF0000"/>
                </a:solidFill>
              </a:rPr>
              <a:t>2.5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cm</a:t>
            </a:r>
            <a:endParaRPr lang="en-IN" sz="1400" b="1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869566" y="1177259"/>
            <a:ext cx="0" cy="27579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9872" y="2282062"/>
            <a:ext cx="0" cy="96338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475598" y="2285647"/>
            <a:ext cx="0" cy="96338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638846" y="2282061"/>
            <a:ext cx="0" cy="96338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725771" y="2282060"/>
            <a:ext cx="0" cy="96338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21873" y="202745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646261" y="2004962"/>
            <a:ext cx="40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607041" y="2004961"/>
            <a:ext cx="40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20</a:t>
            </a:r>
            <a:endParaRPr lang="en-IN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8559872" y="2004960"/>
            <a:ext cx="40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30</a:t>
            </a:r>
            <a:endParaRPr lang="en-IN" sz="1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9404847" y="2004959"/>
            <a:ext cx="40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40</a:t>
            </a:r>
            <a:endParaRPr lang="en-IN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261208" y="2004958"/>
            <a:ext cx="40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50</a:t>
            </a:r>
            <a:endParaRPr lang="en-IN" sz="1200" b="1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5168930" y="1542553"/>
            <a:ext cx="0" cy="96720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249771" y="1598212"/>
            <a:ext cx="0" cy="9208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5162" y="1598212"/>
            <a:ext cx="0" cy="91949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08052" y="1542553"/>
            <a:ext cx="0" cy="9764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496844" y="1542553"/>
            <a:ext cx="0" cy="97781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58205" y="1598212"/>
            <a:ext cx="9606" cy="91287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644335" y="1598212"/>
            <a:ext cx="4317" cy="9221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726092" y="1598212"/>
            <a:ext cx="0" cy="92878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806933" y="1598212"/>
            <a:ext cx="0" cy="9221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098704" y="1598212"/>
            <a:ext cx="0" cy="91411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20797" y="2519421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1</a:t>
            </a:r>
            <a:endParaRPr lang="en-IN" sz="9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644335" y="2520462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2</a:t>
            </a:r>
            <a:endParaRPr lang="en-IN" sz="9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58205" y="2521793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3</a:t>
            </a:r>
            <a:endParaRPr lang="en-IN" sz="9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487977" y="2523124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4</a:t>
            </a:r>
            <a:endParaRPr lang="en-IN" sz="9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418324" y="2525668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5</a:t>
            </a:r>
            <a:endParaRPr lang="en-IN" sz="9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339633" y="2518872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6</a:t>
            </a:r>
            <a:endParaRPr lang="en-IN" sz="9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261454" y="2520203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7</a:t>
            </a:r>
            <a:endParaRPr lang="en-IN" sz="9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5183275" y="2521534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8</a:t>
            </a:r>
            <a:endParaRPr lang="en-IN" sz="9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5096554" y="2523135"/>
            <a:ext cx="12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9</a:t>
            </a:r>
            <a:endParaRPr lang="en-IN" sz="9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4935744" y="2527290"/>
            <a:ext cx="302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10</a:t>
            </a:r>
            <a:endParaRPr lang="en-IN" sz="900" b="1" dirty="0"/>
          </a:p>
        </p:txBody>
      </p:sp>
      <p:sp>
        <p:nvSpPr>
          <p:cNvPr id="94" name="Rectangle 93"/>
          <p:cNvSpPr/>
          <p:nvPr/>
        </p:nvSpPr>
        <p:spPr>
          <a:xfrm>
            <a:off x="-88036" y="4988442"/>
            <a:ext cx="10611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sz="1400" dirty="0"/>
              <a:t>4</a:t>
            </a:r>
            <a:r>
              <a:rPr lang="en-IN" sz="1400" dirty="0" smtClean="0"/>
              <a:t>. Sub-divide </a:t>
            </a:r>
            <a:r>
              <a:rPr lang="en-IN" sz="1400" dirty="0"/>
              <a:t>only first main part to the left of zero into the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en-IN" sz="1400" b="1" dirty="0" smtClean="0">
                <a:solidFill>
                  <a:srgbClr val="FF0000"/>
                </a:solidFill>
              </a:rPr>
              <a:t>10 </a:t>
            </a:r>
            <a:r>
              <a:rPr lang="en-IN" sz="1400" dirty="0"/>
              <a:t>number of </a:t>
            </a:r>
            <a:r>
              <a:rPr lang="en-IN" sz="1400" dirty="0" smtClean="0"/>
              <a:t>sub-division. 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532063" y="3324778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  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776067" y="3298058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meters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5648652" y="1810439"/>
            <a:ext cx="3829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306345" y="140758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43 m </a:t>
            </a:r>
            <a:endParaRPr lang="en-IN" sz="1600" b="1" dirty="0">
              <a:solidFill>
                <a:srgbClr val="FF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9478427" y="1264257"/>
            <a:ext cx="2829" cy="198477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906564" y="3688206"/>
            <a:ext cx="1543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 SCALE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988744" y="3680768"/>
            <a:ext cx="1886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   1 : 400</a:t>
            </a:r>
          </a:p>
        </p:txBody>
      </p:sp>
    </p:spTree>
    <p:extLst>
      <p:ext uri="{BB962C8B-B14F-4D97-AF65-F5344CB8AC3E}">
        <p14:creationId xmlns:p14="http://schemas.microsoft.com/office/powerpoint/2010/main" val="41517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  <p:bldP spid="30" grpId="0"/>
      <p:bldP spid="31" grpId="0"/>
      <p:bldP spid="40" grpId="0"/>
      <p:bldP spid="51" grpId="0"/>
      <p:bldP spid="52" grpId="0"/>
      <p:bldP spid="53" grpId="0"/>
      <p:bldP spid="54" grpId="0"/>
      <p:bldP spid="55" grpId="0"/>
      <p:bldP spid="56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94" grpId="0"/>
      <p:bldP spid="95" grpId="0"/>
      <p:bldP spid="96" grpId="0"/>
      <p:bldP spid="98" grpId="0"/>
      <p:bldP spid="120" grpId="0"/>
      <p:bldP spid="1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91" y="29873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3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289795"/>
            <a:ext cx="11936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plain scale with R.F. </a:t>
            </a:r>
            <a:r>
              <a:rPr lang="en-IN" b="1" dirty="0" smtClean="0"/>
              <a:t>1:8 </a:t>
            </a:r>
            <a:r>
              <a:rPr lang="en-IN" dirty="0" smtClean="0"/>
              <a:t>to show </a:t>
            </a:r>
            <a:r>
              <a:rPr lang="en-IN" b="1" dirty="0" smtClean="0"/>
              <a:t>feet</a:t>
            </a:r>
            <a:r>
              <a:rPr lang="en-IN" dirty="0" smtClean="0"/>
              <a:t> and </a:t>
            </a:r>
            <a:r>
              <a:rPr lang="en-IN" b="1" dirty="0" smtClean="0"/>
              <a:t>inches </a:t>
            </a:r>
            <a:r>
              <a:rPr lang="en-IN" dirty="0" smtClean="0"/>
              <a:t>and long enough to </a:t>
            </a:r>
            <a:r>
              <a:rPr lang="en-IN" b="1" dirty="0" smtClean="0"/>
              <a:t>measure up to 4 feet</a:t>
            </a:r>
            <a:r>
              <a:rPr lang="en-IN" dirty="0" smtClean="0"/>
              <a:t>, show a distance of            </a:t>
            </a:r>
            <a:r>
              <a:rPr lang="en-IN" b="1" dirty="0"/>
              <a:t>3</a:t>
            </a:r>
            <a:r>
              <a:rPr lang="en-IN" b="1" dirty="0" smtClean="0"/>
              <a:t> feet and 7 inches </a:t>
            </a:r>
            <a:r>
              <a:rPr lang="en-IN" dirty="0" smtClean="0"/>
              <a:t>on your scale. 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154959" y="845117"/>
            <a:ext cx="4361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Given data :  R.F. = 1/8 , maximum length = 4 feet</a:t>
            </a:r>
          </a:p>
        </p:txBody>
      </p:sp>
      <p:sp>
        <p:nvSpPr>
          <p:cNvPr id="7" name="Rectangle 6"/>
          <p:cNvSpPr/>
          <p:nvPr/>
        </p:nvSpPr>
        <p:spPr>
          <a:xfrm>
            <a:off x="69990" y="1255232"/>
            <a:ext cx="2930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1. Calculate the length of scale.   </a:t>
            </a:r>
            <a:endParaRPr lang="en-IN" sz="1400" dirty="0"/>
          </a:p>
        </p:txBody>
      </p:sp>
      <p:sp>
        <p:nvSpPr>
          <p:cNvPr id="8" name="Rectangle 7"/>
          <p:cNvSpPr/>
          <p:nvPr/>
        </p:nvSpPr>
        <p:spPr>
          <a:xfrm>
            <a:off x="65253" y="1760077"/>
            <a:ext cx="54855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length of scale </a:t>
            </a:r>
            <a:r>
              <a:rPr lang="en-IN" sz="1400" dirty="0" smtClean="0">
                <a:solidFill>
                  <a:srgbClr val="FF0000"/>
                </a:solidFill>
              </a:rPr>
              <a:t>= R.F  X  length to measured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                           = 1/8 X 4 feet = 1/8 X 4 X 12 inches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6 inches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smtClean="0">
                <a:solidFill>
                  <a:srgbClr val="FF0000"/>
                </a:solidFill>
              </a:rPr>
              <a:t>    = 6 X 2.54 cm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         =  </a:t>
            </a:r>
            <a:r>
              <a:rPr lang="en-US" sz="1400" b="1" dirty="0" smtClean="0">
                <a:solidFill>
                  <a:srgbClr val="FF0000"/>
                </a:solidFill>
              </a:rPr>
              <a:t>15.24 </a:t>
            </a:r>
            <a:r>
              <a:rPr lang="en-US" sz="1400" b="1" dirty="0">
                <a:solidFill>
                  <a:srgbClr val="FF0000"/>
                </a:solidFill>
              </a:rPr>
              <a:t>cm 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899" y="3008483"/>
            <a:ext cx="5225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2. Draw two horizontal lines of 15.24 cm parallel to each other and </a:t>
            </a:r>
            <a:r>
              <a:rPr lang="en-IN" sz="1400" dirty="0"/>
              <a:t> </a:t>
            </a:r>
            <a:r>
              <a:rPr lang="en-IN" sz="1400" dirty="0" smtClean="0"/>
              <a:t>  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3 cm distance apart. Join the ends by vertical lines.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7712" y="3715100"/>
            <a:ext cx="9714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 3. Divide horizontal lines into </a:t>
            </a:r>
            <a:r>
              <a:rPr lang="en-IN" sz="1400" b="1" dirty="0">
                <a:solidFill>
                  <a:srgbClr val="FF0000"/>
                </a:solidFill>
              </a:rPr>
              <a:t>required</a:t>
            </a:r>
            <a:r>
              <a:rPr lang="en-IN" sz="1400" dirty="0"/>
              <a:t> number of </a:t>
            </a:r>
            <a:r>
              <a:rPr lang="en-IN" sz="1400" b="1" dirty="0">
                <a:solidFill>
                  <a:srgbClr val="FF0000"/>
                </a:solidFill>
              </a:rPr>
              <a:t>equal </a:t>
            </a:r>
            <a:r>
              <a:rPr lang="en-IN" sz="1400" b="1" dirty="0" smtClean="0">
                <a:solidFill>
                  <a:srgbClr val="FF0000"/>
                </a:solidFill>
              </a:rPr>
              <a:t>parts </a:t>
            </a:r>
            <a:r>
              <a:rPr lang="en-IN" sz="1400" dirty="0" smtClean="0"/>
              <a:t>( </a:t>
            </a:r>
            <a:r>
              <a:rPr lang="en-IN" sz="1400" dirty="0"/>
              <a:t>depend upon length to measured or read </a:t>
            </a:r>
            <a:r>
              <a:rPr lang="en-IN" sz="1400" dirty="0" smtClean="0"/>
              <a:t>up to)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according to given data for above example maximum length </a:t>
            </a:r>
            <a:r>
              <a:rPr lang="en-US" sz="1400" b="1" dirty="0" smtClean="0"/>
              <a:t>or read up to is 4 feet,</a:t>
            </a:r>
            <a:r>
              <a:rPr lang="en-US" sz="1400" dirty="0" smtClean="0"/>
              <a:t> hence divide parallel lines into </a:t>
            </a:r>
            <a:r>
              <a:rPr lang="en-US" sz="1400" b="1" dirty="0">
                <a:solidFill>
                  <a:srgbClr val="FF0000"/>
                </a:solidFill>
              </a:rPr>
              <a:t>4</a:t>
            </a:r>
            <a:r>
              <a:rPr lang="en-US" sz="1400" b="1" dirty="0" smtClean="0">
                <a:solidFill>
                  <a:srgbClr val="FF0000"/>
                </a:solidFill>
              </a:rPr>
              <a:t> equal parts.</a:t>
            </a:r>
            <a:r>
              <a:rPr lang="en-US" sz="1400" dirty="0" smtClean="0"/>
              <a:t>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</a:t>
            </a:r>
            <a:r>
              <a:rPr lang="en-US" sz="1400" b="1" dirty="0" smtClean="0"/>
              <a:t>Size of individual part </a:t>
            </a:r>
            <a:r>
              <a:rPr lang="en-US" sz="1400" dirty="0" smtClean="0"/>
              <a:t>= 15.2/4  =  </a:t>
            </a:r>
            <a:r>
              <a:rPr lang="en-US" sz="1400" b="1" dirty="0" smtClean="0">
                <a:solidFill>
                  <a:srgbClr val="FF0000"/>
                </a:solidFill>
              </a:rPr>
              <a:t>3.8 cm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8124" y="4485053"/>
            <a:ext cx="10611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sz="1400" dirty="0"/>
              <a:t>4</a:t>
            </a:r>
            <a:r>
              <a:rPr lang="en-IN" sz="1400" dirty="0" smtClean="0"/>
              <a:t>. Sub-divide </a:t>
            </a:r>
            <a:r>
              <a:rPr lang="en-IN" sz="1400" dirty="0"/>
              <a:t>only first main part to the left of zero into the</a:t>
            </a:r>
            <a:r>
              <a:rPr lang="en-IN" sz="1400" dirty="0">
                <a:solidFill>
                  <a:srgbClr val="FF0000"/>
                </a:solidFill>
              </a:rPr>
              <a:t> </a:t>
            </a:r>
            <a:r>
              <a:rPr lang="en-IN" sz="1400" dirty="0" smtClean="0">
                <a:solidFill>
                  <a:srgbClr val="FF0000"/>
                </a:solidFill>
              </a:rPr>
              <a:t>1</a:t>
            </a:r>
            <a:r>
              <a:rPr lang="en-IN" sz="1400" b="1" dirty="0" smtClean="0">
                <a:solidFill>
                  <a:srgbClr val="FF0000"/>
                </a:solidFill>
              </a:rPr>
              <a:t>2 </a:t>
            </a:r>
            <a:r>
              <a:rPr lang="en-IN" sz="1400" dirty="0"/>
              <a:t>number of </a:t>
            </a:r>
            <a:r>
              <a:rPr lang="en-IN" sz="1400" dirty="0" smtClean="0"/>
              <a:t>sub-division</a:t>
            </a:r>
            <a:r>
              <a:rPr lang="en-IN" sz="1400" dirty="0"/>
              <a:t>. In above problem given units are   </a:t>
            </a:r>
          </a:p>
          <a:p>
            <a:r>
              <a:rPr lang="en-IN" sz="1400" b="1" dirty="0"/>
              <a:t>      </a:t>
            </a:r>
            <a:r>
              <a:rPr lang="en-IN" sz="1400" b="1" dirty="0" smtClean="0"/>
              <a:t>feet</a:t>
            </a:r>
            <a:r>
              <a:rPr lang="en-IN" sz="1400" dirty="0" smtClean="0"/>
              <a:t> </a:t>
            </a:r>
            <a:r>
              <a:rPr lang="en-IN" sz="1400" dirty="0"/>
              <a:t>and </a:t>
            </a:r>
            <a:r>
              <a:rPr lang="en-IN" sz="1400" b="1" dirty="0" smtClean="0"/>
              <a:t>inches</a:t>
            </a:r>
            <a:r>
              <a:rPr lang="en-IN" sz="1400" dirty="0" smtClean="0"/>
              <a:t> </a:t>
            </a:r>
            <a:r>
              <a:rPr lang="en-IN" sz="1400" dirty="0"/>
              <a:t>and  </a:t>
            </a:r>
            <a:r>
              <a:rPr lang="en-IN" sz="1400" b="1" dirty="0">
                <a:solidFill>
                  <a:srgbClr val="FF0000"/>
                </a:solidFill>
              </a:rPr>
              <a:t>1 </a:t>
            </a:r>
            <a:r>
              <a:rPr lang="en-IN" sz="1400" b="1" dirty="0" smtClean="0">
                <a:solidFill>
                  <a:srgbClr val="FF0000"/>
                </a:solidFill>
              </a:rPr>
              <a:t>feet </a:t>
            </a:r>
            <a:r>
              <a:rPr lang="en-IN" sz="1400" b="1" dirty="0">
                <a:solidFill>
                  <a:srgbClr val="FF0000"/>
                </a:solidFill>
              </a:rPr>
              <a:t>= </a:t>
            </a:r>
            <a:r>
              <a:rPr lang="en-IN" sz="1400" b="1" dirty="0" smtClean="0">
                <a:solidFill>
                  <a:srgbClr val="FF0000"/>
                </a:solidFill>
              </a:rPr>
              <a:t>12 inches </a:t>
            </a:r>
            <a:r>
              <a:rPr lang="en-IN" sz="1400" dirty="0"/>
              <a:t>hence we have to divide first main part into </a:t>
            </a:r>
            <a:r>
              <a:rPr lang="en-IN" sz="1400" b="1" dirty="0" smtClean="0">
                <a:solidFill>
                  <a:srgbClr val="FF0000"/>
                </a:solidFill>
              </a:rPr>
              <a:t>12</a:t>
            </a:r>
            <a:r>
              <a:rPr lang="en-IN" sz="1400" dirty="0" smtClean="0"/>
              <a:t> </a:t>
            </a:r>
            <a:r>
              <a:rPr lang="en-IN" sz="1400" dirty="0"/>
              <a:t>number of </a:t>
            </a:r>
            <a:r>
              <a:rPr lang="en-IN" sz="1400" b="1" dirty="0">
                <a:solidFill>
                  <a:srgbClr val="FF0000"/>
                </a:solidFill>
              </a:rPr>
              <a:t>equal parts.</a:t>
            </a:r>
          </a:p>
          <a:p>
            <a:r>
              <a:rPr lang="en-US" sz="1400" b="1" dirty="0"/>
              <a:t>      Size of individual sub part </a:t>
            </a:r>
            <a:r>
              <a:rPr lang="en-US" sz="1400" dirty="0"/>
              <a:t>= </a:t>
            </a:r>
            <a:r>
              <a:rPr lang="en-US" sz="1400" dirty="0" smtClean="0"/>
              <a:t>3.8/12  </a:t>
            </a:r>
            <a:r>
              <a:rPr lang="en-US" sz="1400" dirty="0"/>
              <a:t>=  </a:t>
            </a:r>
            <a:r>
              <a:rPr lang="en-US" sz="1400" b="1" dirty="0" smtClean="0">
                <a:solidFill>
                  <a:srgbClr val="FF0000"/>
                </a:solidFill>
              </a:rPr>
              <a:t>0.32 </a:t>
            </a:r>
            <a:r>
              <a:rPr lang="en-US" sz="1400" b="1" dirty="0">
                <a:solidFill>
                  <a:srgbClr val="FF0000"/>
                </a:solidFill>
              </a:rPr>
              <a:t>cm</a:t>
            </a:r>
            <a:endParaRPr lang="en-IN" sz="1400" b="1" dirty="0">
              <a:solidFill>
                <a:srgbClr val="FF0000"/>
              </a:solidFill>
            </a:endParaRPr>
          </a:p>
          <a:p>
            <a:endParaRPr lang="en-IN" sz="1400" b="1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304071" y="715929"/>
            <a:ext cx="6109345" cy="2627988"/>
            <a:chOff x="4304071" y="715929"/>
            <a:chExt cx="6109345" cy="2627988"/>
          </a:xfrm>
        </p:grpSpPr>
        <p:sp>
          <p:nvSpPr>
            <p:cNvPr id="44" name="Rectangle 43"/>
            <p:cNvSpPr/>
            <p:nvPr/>
          </p:nvSpPr>
          <p:spPr>
            <a:xfrm>
              <a:off x="9128902" y="2626206"/>
              <a:ext cx="12845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feet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372906" y="2615215"/>
              <a:ext cx="12845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inches</a:t>
              </a:r>
              <a:endPara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4945203" y="1409120"/>
              <a:ext cx="48892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259212" y="1049725"/>
              <a:ext cx="1654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3</a:t>
              </a:r>
              <a:r>
                <a:rPr lang="en-US" sz="1600" b="1" dirty="0" smtClean="0">
                  <a:solidFill>
                    <a:srgbClr val="FF0000"/>
                  </a:solidFill>
                </a:rPr>
                <a:t> feet 7 inches</a:t>
              </a:r>
              <a:endParaRPr lang="en-IN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819373" y="771277"/>
              <a:ext cx="0" cy="17381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5503403" y="3005363"/>
              <a:ext cx="1543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b="1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PLANE SCALE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85584" y="2997925"/>
              <a:ext cx="15433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600" b="1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R.F. =   1 : 8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4362469" y="1752250"/>
              <a:ext cx="54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361791" y="2511592"/>
              <a:ext cx="54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370420" y="1752249"/>
              <a:ext cx="0" cy="759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823032" y="1752248"/>
              <a:ext cx="0" cy="759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738420" y="715929"/>
              <a:ext cx="0" cy="196397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097791" y="1662825"/>
              <a:ext cx="0" cy="96338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463057" y="1676058"/>
              <a:ext cx="0" cy="96338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5749561" y="1475249"/>
              <a:ext cx="268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0</a:t>
              </a:r>
              <a:endParaRPr lang="en-IN" sz="12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28950" y="1483078"/>
              <a:ext cx="268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1</a:t>
              </a:r>
              <a:endParaRPr lang="en-IN" sz="12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22822" y="1471290"/>
              <a:ext cx="268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2</a:t>
              </a:r>
              <a:endParaRPr lang="en-IN" sz="12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565628" y="1466177"/>
              <a:ext cx="268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3</a:t>
              </a:r>
              <a:endParaRPr lang="en-IN" sz="1200" b="1" dirty="0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82692" y="1205769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614482" y="1205769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31629" y="1219002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42256" y="1248646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945180" y="1248646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049438" y="1255127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143520" y="1255127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260319" y="1230404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378910" y="1255127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487236" y="1271341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605170" y="1271341"/>
              <a:ext cx="0" cy="91411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5500699" y="2145021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1</a:t>
              </a:r>
              <a:endParaRPr lang="en-IN" sz="9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76531" y="2146062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2</a:t>
              </a:r>
              <a:endParaRPr lang="en-IN" sz="9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274499" y="2147393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3</a:t>
              </a:r>
              <a:endParaRPr lang="en-IN" sz="9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64516" y="2148724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4</a:t>
              </a:r>
              <a:endParaRPr lang="en-IN" sz="9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63059" y="2151268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5</a:t>
              </a:r>
              <a:endParaRPr lang="en-IN" sz="9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60515" y="2144472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6</a:t>
              </a:r>
              <a:endParaRPr lang="en-IN" sz="9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882336" y="2145803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7</a:t>
              </a:r>
              <a:endParaRPr lang="en-IN" sz="9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04157" y="2147134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8</a:t>
              </a:r>
              <a:endParaRPr lang="en-IN" sz="9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717436" y="2140784"/>
              <a:ext cx="1257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9</a:t>
              </a:r>
              <a:endParaRPr lang="en-IN" sz="9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554553" y="2140208"/>
              <a:ext cx="3024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/>
                <a:t>10</a:t>
              </a:r>
              <a:endParaRPr lang="en-IN" sz="9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33307" y="2146062"/>
              <a:ext cx="3024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/>
                <a:t>11</a:t>
              </a:r>
              <a:endParaRPr lang="en-IN" sz="9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04071" y="2146855"/>
              <a:ext cx="3024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/>
                <a:t>12</a:t>
              </a:r>
              <a:endParaRPr lang="en-IN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53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91" y="29873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4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289795"/>
            <a:ext cx="10166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plain scale with R.F. </a:t>
            </a:r>
            <a:r>
              <a:rPr lang="en-IN" b="1" dirty="0" smtClean="0"/>
              <a:t>1:40 </a:t>
            </a:r>
            <a:r>
              <a:rPr lang="en-IN" dirty="0" smtClean="0"/>
              <a:t>and maximum length is </a:t>
            </a:r>
            <a:r>
              <a:rPr lang="en-IN" b="1" dirty="0"/>
              <a:t>4</a:t>
            </a:r>
            <a:r>
              <a:rPr lang="en-IN" dirty="0" smtClean="0"/>
              <a:t> </a:t>
            </a:r>
            <a:r>
              <a:rPr lang="en-IN" b="1" dirty="0" smtClean="0"/>
              <a:t>meters. </a:t>
            </a:r>
            <a:r>
              <a:rPr lang="en-IN" dirty="0" smtClean="0"/>
              <a:t>Mark </a:t>
            </a:r>
            <a:r>
              <a:rPr lang="en-IN" b="1" dirty="0" smtClean="0"/>
              <a:t>2.7 m</a:t>
            </a:r>
            <a:r>
              <a:rPr lang="en-IN" dirty="0" smtClean="0"/>
              <a:t> on </a:t>
            </a:r>
            <a:r>
              <a:rPr lang="en-IN" dirty="0"/>
              <a:t>scale </a:t>
            </a:r>
            <a:r>
              <a:rPr lang="en-IN" dirty="0" smtClean="0"/>
              <a:t>where units are  </a:t>
            </a:r>
            <a:r>
              <a:rPr lang="en-IN" dirty="0"/>
              <a:t>in </a:t>
            </a:r>
            <a:r>
              <a:rPr lang="en-IN" b="1" dirty="0"/>
              <a:t>meters</a:t>
            </a:r>
            <a:r>
              <a:rPr lang="en-IN" dirty="0"/>
              <a:t> and </a:t>
            </a:r>
            <a:r>
              <a:rPr lang="en-IN" b="1" dirty="0"/>
              <a:t>decimeters.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49" y="892823"/>
            <a:ext cx="4296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Given data :  R.F. = 1/40 , maximum length = 5 m</a:t>
            </a:r>
          </a:p>
        </p:txBody>
      </p:sp>
      <p:sp>
        <p:nvSpPr>
          <p:cNvPr id="7" name="Rectangle 6"/>
          <p:cNvSpPr/>
          <p:nvPr/>
        </p:nvSpPr>
        <p:spPr>
          <a:xfrm>
            <a:off x="81766" y="1820241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</a:t>
            </a:r>
            <a:r>
              <a:rPr lang="en-IN" sz="1600" b="1" dirty="0">
                <a:solidFill>
                  <a:srgbClr val="FF0000"/>
                </a:solidFill>
              </a:rPr>
              <a:t>5</a:t>
            </a:r>
            <a:r>
              <a:rPr lang="en-IN" sz="1600" b="1" dirty="0" smtClean="0">
                <a:solidFill>
                  <a:srgbClr val="FF0000"/>
                </a:solidFill>
              </a:rPr>
              <a:t> :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933" y="2080163"/>
            <a:ext cx="10166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plain scale with R.F. </a:t>
            </a:r>
            <a:r>
              <a:rPr lang="en-IN" b="1" dirty="0" smtClean="0"/>
              <a:t>1:50000 </a:t>
            </a:r>
            <a:r>
              <a:rPr lang="en-IN" dirty="0" smtClean="0"/>
              <a:t>to show </a:t>
            </a:r>
            <a:r>
              <a:rPr lang="en-IN" b="1" dirty="0" smtClean="0"/>
              <a:t>kilometers </a:t>
            </a:r>
            <a:r>
              <a:rPr lang="en-IN" dirty="0" smtClean="0"/>
              <a:t>and </a:t>
            </a:r>
            <a:r>
              <a:rPr lang="en-IN" b="1" dirty="0" smtClean="0"/>
              <a:t>hectometers  </a:t>
            </a:r>
            <a:r>
              <a:rPr lang="en-IN" dirty="0" smtClean="0"/>
              <a:t>and long enough to measure up to </a:t>
            </a:r>
            <a:r>
              <a:rPr lang="en-IN" b="1" dirty="0" smtClean="0"/>
              <a:t>7 kilometers</a:t>
            </a:r>
            <a:r>
              <a:rPr lang="en-IN" dirty="0" smtClean="0"/>
              <a:t>. Measure a distance of </a:t>
            </a:r>
            <a:r>
              <a:rPr lang="en-IN" b="1" dirty="0" smtClean="0"/>
              <a:t>46 hectometers </a:t>
            </a:r>
            <a:r>
              <a:rPr lang="en-IN" dirty="0" smtClean="0"/>
              <a:t>on your scale.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222391" y="2683191"/>
            <a:ext cx="4706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Given data :  R.F. = 1/50000 , maximum length = 7 km</a:t>
            </a:r>
          </a:p>
        </p:txBody>
      </p:sp>
    </p:spTree>
    <p:extLst>
      <p:ext uri="{BB962C8B-B14F-4D97-AF65-F5344CB8AC3E}">
        <p14:creationId xmlns:p14="http://schemas.microsoft.com/office/powerpoint/2010/main" val="18874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163" y="73988"/>
            <a:ext cx="4553297" cy="715530"/>
          </a:xfrm>
        </p:spPr>
        <p:txBody>
          <a:bodyPr>
            <a:norm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Diagonal Scale 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893" y="849814"/>
            <a:ext cx="10297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Diagonal scale</a:t>
            </a:r>
            <a:r>
              <a:rPr lang="en-US" sz="2400" dirty="0"/>
              <a:t> is </a:t>
            </a:r>
            <a:r>
              <a:rPr lang="en-US" sz="2400" b="1" dirty="0"/>
              <a:t>used</a:t>
            </a:r>
            <a:r>
              <a:rPr lang="en-US" sz="2400" dirty="0"/>
              <a:t> in </a:t>
            </a:r>
            <a:r>
              <a:rPr lang="en-US" sz="2400" b="1" dirty="0"/>
              <a:t>engineering</a:t>
            </a:r>
            <a:r>
              <a:rPr lang="en-US" sz="2400" dirty="0"/>
              <a:t> to read lengths with </a:t>
            </a:r>
            <a:r>
              <a:rPr lang="en-US" sz="2400" b="1" dirty="0"/>
              <a:t>higher accuracy </a:t>
            </a:r>
            <a:r>
              <a:rPr lang="en-US" sz="2400" dirty="0"/>
              <a:t>as it </a:t>
            </a:r>
            <a:r>
              <a:rPr lang="en-US" sz="2400" dirty="0" smtClean="0"/>
              <a:t>represents into </a:t>
            </a:r>
            <a:r>
              <a:rPr lang="en-US" sz="2400" b="1" dirty="0"/>
              <a:t>three</a:t>
            </a:r>
            <a:r>
              <a:rPr lang="en-US" sz="2400" dirty="0"/>
              <a:t> </a:t>
            </a:r>
            <a:r>
              <a:rPr lang="en-US" sz="2400" dirty="0" smtClean="0"/>
              <a:t>different</a:t>
            </a:r>
            <a:r>
              <a:rPr lang="en-US" sz="2400" dirty="0"/>
              <a:t> unit</a:t>
            </a:r>
            <a:r>
              <a:rPr lang="en-US" sz="2400" dirty="0" smtClean="0"/>
              <a:t> for example meters, </a:t>
            </a:r>
            <a:r>
              <a:rPr lang="en-US" sz="2400" dirty="0"/>
              <a:t>centimeters and millimeters.</a:t>
            </a:r>
            <a:endParaRPr lang="en-I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W</a:t>
            </a:r>
            <a:r>
              <a:rPr lang="en-IN" sz="2400" dirty="0" smtClean="0"/>
              <a:t>hen </a:t>
            </a:r>
            <a:r>
              <a:rPr lang="en-IN" sz="2400" dirty="0"/>
              <a:t>measurements are required </a:t>
            </a:r>
            <a:r>
              <a:rPr lang="en-IN" sz="2400" dirty="0" smtClean="0"/>
              <a:t>up to two decimal place (i.e. </a:t>
            </a:r>
            <a:r>
              <a:rPr lang="en-IN" sz="2400" b="1" dirty="0" smtClean="0"/>
              <a:t>3</a:t>
            </a:r>
            <a:r>
              <a:rPr lang="en-IN" sz="2400" dirty="0" smtClean="0"/>
              <a:t> unit)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 smtClean="0"/>
              <a:t> Example : 6.71 , 7.34 </a:t>
            </a:r>
            <a:endParaRPr lang="en-IN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25931" y="3040449"/>
            <a:ext cx="3462" cy="335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94859" y="3040448"/>
            <a:ext cx="3462" cy="335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840147" y="2681669"/>
            <a:ext cx="6668161" cy="655259"/>
            <a:chOff x="3840147" y="2681669"/>
            <a:chExt cx="6668161" cy="655259"/>
          </a:xfrm>
        </p:grpSpPr>
        <p:sp>
          <p:nvSpPr>
            <p:cNvPr id="5" name="Rectangle 4"/>
            <p:cNvSpPr/>
            <p:nvPr/>
          </p:nvSpPr>
          <p:spPr>
            <a:xfrm>
              <a:off x="3840147" y="2690597"/>
              <a:ext cx="15808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 smtClean="0"/>
                <a:t>7.34 m </a:t>
              </a:r>
              <a:endParaRPr lang="en-IN" sz="36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382557" y="3004835"/>
              <a:ext cx="99752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6511701" y="2681669"/>
              <a:ext cx="399660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3600" dirty="0"/>
                <a:t>7</a:t>
              </a:r>
              <a:r>
                <a:rPr lang="en-IN" sz="3600" dirty="0" smtClean="0"/>
                <a:t> m &amp; 3 </a:t>
              </a:r>
              <a:r>
                <a:rPr lang="en-IN" sz="3600" dirty="0" err="1" smtClean="0"/>
                <a:t>dm</a:t>
              </a:r>
              <a:r>
                <a:rPr lang="en-IN" sz="3600" dirty="0" smtClean="0"/>
                <a:t> &amp; 4 cm  </a:t>
              </a:r>
              <a:endParaRPr lang="en-IN" sz="36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60217" y="3757300"/>
            <a:ext cx="920980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For constructing diagonal scale we must know:</a:t>
            </a:r>
          </a:p>
          <a:p>
            <a:endParaRPr lang="en-IN" dirty="0" smtClean="0"/>
          </a:p>
          <a:p>
            <a:pPr marL="342900" indent="-342900">
              <a:buAutoNum type="arabicPeriod"/>
            </a:pPr>
            <a:r>
              <a:rPr lang="en-IN" sz="2000" dirty="0" smtClean="0"/>
              <a:t>Its representative fraction i.e. (R.F.) </a:t>
            </a:r>
            <a:r>
              <a:rPr lang="en-IN" sz="2000" dirty="0" smtClean="0">
                <a:solidFill>
                  <a:srgbClr val="FF0000"/>
                </a:solidFill>
              </a:rPr>
              <a:t>(given or calculate)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 smtClean="0"/>
          </a:p>
          <a:p>
            <a:pPr marL="342900" indent="-342900">
              <a:buFontTx/>
              <a:buAutoNum type="arabicPeriod"/>
            </a:pPr>
            <a:r>
              <a:rPr lang="en-IN" sz="2000" dirty="0" smtClean="0"/>
              <a:t>Maximum length to be measured </a:t>
            </a:r>
            <a:r>
              <a:rPr lang="en-IN" sz="2000" dirty="0" smtClean="0">
                <a:solidFill>
                  <a:srgbClr val="FF0000"/>
                </a:solidFill>
              </a:rPr>
              <a:t>(given)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 smtClean="0"/>
          </a:p>
          <a:p>
            <a:pPr marL="342900" indent="-342900">
              <a:buFontTx/>
              <a:buAutoNum type="arabicPeriod"/>
            </a:pPr>
            <a:r>
              <a:rPr lang="en-IN" sz="2000" dirty="0" smtClean="0"/>
              <a:t>The units to be shown, for example, milimeters and centimeters</a:t>
            </a:r>
            <a:r>
              <a:rPr lang="en-IN" sz="2000" dirty="0" smtClean="0">
                <a:solidFill>
                  <a:srgbClr val="FF0000"/>
                </a:solidFill>
              </a:rPr>
              <a:t>(given)</a:t>
            </a:r>
            <a:endParaRPr lang="en-IN" sz="2000" dirty="0" smtClean="0"/>
          </a:p>
          <a:p>
            <a:pPr marL="342900" indent="-342900"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83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01" y="3176216"/>
            <a:ext cx="2988151" cy="332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H="1">
            <a:off x="11167965" y="553619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991" y="-65874"/>
            <a:ext cx="4826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Steps for constructing diagonal scale</a:t>
            </a:r>
          </a:p>
        </p:txBody>
      </p:sp>
      <p:sp>
        <p:nvSpPr>
          <p:cNvPr id="6" name="Rectangle 5"/>
          <p:cNvSpPr/>
          <p:nvPr/>
        </p:nvSpPr>
        <p:spPr>
          <a:xfrm>
            <a:off x="-44585" y="385797"/>
            <a:ext cx="3312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1. Calculate the length of scale.   </a:t>
            </a:r>
            <a:endParaRPr lang="en-IN" sz="1400" dirty="0"/>
          </a:p>
        </p:txBody>
      </p:sp>
      <p:sp>
        <p:nvSpPr>
          <p:cNvPr id="7" name="Rectangle 6"/>
          <p:cNvSpPr/>
          <p:nvPr/>
        </p:nvSpPr>
        <p:spPr>
          <a:xfrm>
            <a:off x="-398202" y="718655"/>
            <a:ext cx="5485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        length of scale = R.F  X  length to measured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375" y="1036273"/>
            <a:ext cx="70168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2. Draw two horizontal lines parallel to each other and some distance apart so that they give appearance as a rule. Join the ends by vertical lines.</a:t>
            </a:r>
          </a:p>
          <a:p>
            <a:r>
              <a:rPr lang="en-IN" sz="1400" dirty="0" smtClean="0">
                <a:solidFill>
                  <a:srgbClr val="FF0000"/>
                </a:solidFill>
              </a:rPr>
              <a:t>(1. Length for horizontal parallel lines = length of scale which is calculated previously  2. assume suitable length) </a:t>
            </a:r>
            <a:endParaRPr lang="en-IN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783286" y="727269"/>
            <a:ext cx="42345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783286" y="1606147"/>
            <a:ext cx="4223658" cy="8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783286" y="727269"/>
            <a:ext cx="10886" cy="878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006944" y="727269"/>
            <a:ext cx="10885" cy="887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1925793"/>
            <a:ext cx="6326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3. </a:t>
            </a:r>
            <a:r>
              <a:rPr lang="en-IN" sz="1400" dirty="0"/>
              <a:t>D</a:t>
            </a:r>
            <a:r>
              <a:rPr lang="en-IN" sz="1400" dirty="0" smtClean="0"/>
              <a:t>ivide horizontal lines into required number of equal parts and  </a:t>
            </a:r>
            <a:r>
              <a:rPr lang="en-IN" sz="1400" dirty="0" smtClean="0">
                <a:solidFill>
                  <a:srgbClr val="FF0000"/>
                </a:solidFill>
              </a:rPr>
              <a:t>( depend upon length to measured or read </a:t>
            </a:r>
            <a:r>
              <a:rPr lang="en-IN" sz="1400" dirty="0" err="1" smtClean="0">
                <a:solidFill>
                  <a:srgbClr val="FF0000"/>
                </a:solidFill>
              </a:rPr>
              <a:t>upto</a:t>
            </a:r>
            <a:r>
              <a:rPr lang="en-IN" sz="1400" dirty="0" smtClean="0">
                <a:solidFill>
                  <a:srgbClr val="FF0000"/>
                </a:solidFill>
              </a:rPr>
              <a:t>)</a:t>
            </a:r>
            <a:endParaRPr lang="en-IN" sz="1400" dirty="0"/>
          </a:p>
        </p:txBody>
      </p:sp>
      <p:sp>
        <p:nvSpPr>
          <p:cNvPr id="29" name="Rectangle 28"/>
          <p:cNvSpPr/>
          <p:nvPr/>
        </p:nvSpPr>
        <p:spPr>
          <a:xfrm>
            <a:off x="16375" y="2417618"/>
            <a:ext cx="66389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4. </a:t>
            </a:r>
            <a:r>
              <a:rPr lang="en-IN" sz="1400" dirty="0"/>
              <a:t>draw perpendicular lines at these division </a:t>
            </a:r>
            <a:r>
              <a:rPr lang="en-IN" sz="1400" dirty="0" smtClean="0"/>
              <a:t>points.</a:t>
            </a:r>
            <a:r>
              <a:rPr lang="en-IN" sz="1400" dirty="0" smtClean="0">
                <a:solidFill>
                  <a:srgbClr val="FF0000"/>
                </a:solidFill>
              </a:rPr>
              <a:t> </a:t>
            </a:r>
            <a:r>
              <a:rPr lang="en-IN" sz="1400" dirty="0" smtClean="0"/>
              <a:t>    </a:t>
            </a:r>
            <a:endParaRPr lang="en-IN" sz="1400" dirty="0"/>
          </a:p>
        </p:txBody>
      </p:sp>
      <p:sp>
        <p:nvSpPr>
          <p:cNvPr id="30" name="Flowchart: Connector 29"/>
          <p:cNvSpPr/>
          <p:nvPr/>
        </p:nvSpPr>
        <p:spPr>
          <a:xfrm>
            <a:off x="8574224" y="66739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lowchart: Connector 30"/>
          <p:cNvSpPr/>
          <p:nvPr/>
        </p:nvSpPr>
        <p:spPr>
          <a:xfrm>
            <a:off x="8568782" y="1546275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lowchart: Connector 31"/>
          <p:cNvSpPr/>
          <p:nvPr/>
        </p:nvSpPr>
        <p:spPr>
          <a:xfrm>
            <a:off x="9457689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lowchart: Connector 32"/>
          <p:cNvSpPr/>
          <p:nvPr/>
        </p:nvSpPr>
        <p:spPr>
          <a:xfrm>
            <a:off x="9452247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lowchart: Connector 33"/>
          <p:cNvSpPr/>
          <p:nvPr/>
        </p:nvSpPr>
        <p:spPr>
          <a:xfrm>
            <a:off x="10317358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lowchart: Connector 34"/>
          <p:cNvSpPr/>
          <p:nvPr/>
        </p:nvSpPr>
        <p:spPr>
          <a:xfrm>
            <a:off x="10311916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lowchart: Connector 35"/>
          <p:cNvSpPr/>
          <p:nvPr/>
        </p:nvSpPr>
        <p:spPr>
          <a:xfrm>
            <a:off x="11124421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lowchart: Connector 36"/>
          <p:cNvSpPr/>
          <p:nvPr/>
        </p:nvSpPr>
        <p:spPr>
          <a:xfrm>
            <a:off x="11118979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605524" y="571051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506018" y="553620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358499" y="553619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2753436"/>
            <a:ext cx="66389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5. Mark ‘zero’ at the end of first division.</a:t>
            </a:r>
            <a:r>
              <a:rPr lang="en-IN" sz="1400" dirty="0" smtClean="0">
                <a:solidFill>
                  <a:srgbClr val="FF0000"/>
                </a:solidFill>
              </a:rPr>
              <a:t> </a:t>
            </a:r>
            <a:r>
              <a:rPr lang="en-IN" sz="1400" dirty="0" smtClean="0"/>
              <a:t>    </a:t>
            </a:r>
            <a:endParaRPr lang="en-IN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8580395" y="402812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9492318" y="392991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51508" y="402840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57807" y="402840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967404" y="427915"/>
            <a:ext cx="2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</a:t>
            </a:r>
            <a:endParaRPr lang="en-IN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12005360" y="597895"/>
            <a:ext cx="14756" cy="119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375" y="3060292"/>
            <a:ext cx="5076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6. sub-divide only first main part to the left of zero into the required number of sub-division according to unit.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8587611" y="300336"/>
            <a:ext cx="22127" cy="1786429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546253" y="1902099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2  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8075438" y="1450667"/>
            <a:ext cx="175843" cy="744669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Brace 46"/>
          <p:cNvSpPr/>
          <p:nvPr/>
        </p:nvSpPr>
        <p:spPr>
          <a:xfrm rot="5400000">
            <a:off x="10198194" y="266935"/>
            <a:ext cx="173953" cy="3155187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11124421" y="1879490"/>
            <a:ext cx="128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1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4118" y="3479603"/>
            <a:ext cx="6291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FF0000"/>
                </a:solidFill>
              </a:rPr>
              <a:t> 1 m = 10 decimeter</a:t>
            </a:r>
          </a:p>
          <a:p>
            <a:r>
              <a:rPr lang="en-IN" sz="1400" dirty="0" smtClean="0">
                <a:solidFill>
                  <a:srgbClr val="FF0000"/>
                </a:solidFill>
              </a:rPr>
              <a:t>Hence we need to divide first part into 10 equal numbers 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7858932" y="587478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934495" y="587478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011422" y="597895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8101124" y="586755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177676" y="597894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8246578" y="604511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336682" y="602659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416987" y="597894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495761" y="596042"/>
            <a:ext cx="3041" cy="245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0" y="3927814"/>
            <a:ext cx="6113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</a:t>
            </a:r>
            <a:r>
              <a:rPr lang="en-IN" sz="1400" dirty="0"/>
              <a:t>7</a:t>
            </a:r>
            <a:r>
              <a:rPr lang="en-IN" sz="1400" dirty="0" smtClean="0"/>
              <a:t>. Sub-divisions are numbered to the right, starting from zero.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40794" y="328736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234316" y="313771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</a:t>
            </a:r>
            <a:endParaRPr lang="en-IN" sz="1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8126245" y="331950"/>
            <a:ext cx="242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3</a:t>
            </a:r>
            <a:endParaRPr lang="en-IN" sz="1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552289" y="403357"/>
            <a:ext cx="39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10</a:t>
            </a:r>
            <a:endParaRPr lang="en-IN" sz="1400" b="1" dirty="0"/>
          </a:p>
        </p:txBody>
      </p:sp>
      <p:sp>
        <p:nvSpPr>
          <p:cNvPr id="64" name="Rectangle 63"/>
          <p:cNvSpPr/>
          <p:nvPr/>
        </p:nvSpPr>
        <p:spPr>
          <a:xfrm>
            <a:off x="-21449" y="4221157"/>
            <a:ext cx="37954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8. Mark the given distance on scale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4266" y="4528934"/>
            <a:ext cx="6561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 9. name of the scale and R.F. should be mentioned below scale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686030" y="1990380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Diagonal scale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319447" y="2079681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</a:t>
            </a:r>
          </a:p>
        </p:txBody>
      </p:sp>
      <p:sp>
        <p:nvSpPr>
          <p:cNvPr id="69" name="Flowchart: Connector 68"/>
          <p:cNvSpPr/>
          <p:nvPr/>
        </p:nvSpPr>
        <p:spPr>
          <a:xfrm>
            <a:off x="11975437" y="676209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Flowchart: Connector 69"/>
          <p:cNvSpPr/>
          <p:nvPr/>
        </p:nvSpPr>
        <p:spPr>
          <a:xfrm>
            <a:off x="11969995" y="1555087"/>
            <a:ext cx="97971" cy="119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340794" y="310097"/>
            <a:ext cx="2841927" cy="2385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058562" y="34207"/>
            <a:ext cx="1754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Distance ?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002935" y="217070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3 ????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32460" y="5571780"/>
            <a:ext cx="4030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for diagonal scale :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4266" y="4805305"/>
            <a:ext cx="44548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7 </a:t>
            </a:r>
            <a:r>
              <a:rPr lang="en-IN" sz="1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step we need to perform few different steps to show 3 </a:t>
            </a:r>
            <a:r>
              <a:rPr lang="en-IN" sz="1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230" y="2922477"/>
            <a:ext cx="6286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6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8000" y="2514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CH- 1 </a:t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Drawing Instruments and their uses</a:t>
            </a:r>
            <a:endParaRPr lang="en-IN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3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" y="108240"/>
            <a:ext cx="4030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for diagonal scale :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102520" y="1173139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50583" y="4773139"/>
            <a:ext cx="303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endParaRPr lang="en-IN" sz="1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45993" y="850885"/>
            <a:ext cx="303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en-IN" sz="1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022459" y="1542278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030079" y="1892798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042619" y="2249419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034897" y="2610597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019417" y="2973139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022117" y="3345316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014395" y="3713072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014395" y="4073072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022117" y="4433072"/>
            <a:ext cx="1601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299820" y="1184119"/>
            <a:ext cx="18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0"/>
          </p:cNvCxnSpPr>
          <p:nvPr/>
        </p:nvCxnSpPr>
        <p:spPr>
          <a:xfrm flipH="1" flipV="1">
            <a:off x="6314958" y="1184119"/>
            <a:ext cx="1787562" cy="3589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75260" y="554458"/>
            <a:ext cx="36804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1. Let the XY in figure be a subunit</a:t>
            </a:r>
            <a:endParaRPr lang="en-IN" sz="1400" dirty="0"/>
          </a:p>
        </p:txBody>
      </p:sp>
      <p:sp>
        <p:nvSpPr>
          <p:cNvPr id="40" name="Rectangle 39"/>
          <p:cNvSpPr/>
          <p:nvPr/>
        </p:nvSpPr>
        <p:spPr>
          <a:xfrm>
            <a:off x="6145992" y="845565"/>
            <a:ext cx="303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IN" sz="1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5258" y="1656178"/>
            <a:ext cx="4751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3</a:t>
            </a:r>
            <a:r>
              <a:rPr lang="en-IN" sz="1400" dirty="0" smtClean="0"/>
              <a:t>. Draw parallel lines to XY from all these divisions and number    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them 1’, 2’ and so on.</a:t>
            </a:r>
            <a:endParaRPr lang="en-IN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8236808" y="42945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236807" y="39345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254786" y="35745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254786" y="3206816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254786" y="284012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236808" y="248065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6</a:t>
            </a:r>
            <a:endParaRPr lang="en-IN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50828" y="206475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268807" y="175429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8</a:t>
            </a:r>
            <a:endParaRPr lang="en-IN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254786" y="140377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202741" y="1050939"/>
            <a:ext cx="51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222634" y="460859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749540" y="4437727"/>
            <a:ext cx="348460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278539" y="3577224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3’</a:t>
            </a:r>
            <a:endParaRPr lang="en-IN" sz="1200" b="1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7687783" y="4080690"/>
            <a:ext cx="348460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22094" y="3969010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2</a:t>
            </a:r>
            <a:r>
              <a:rPr lang="en-IN" sz="1200" b="1" dirty="0" smtClean="0"/>
              <a:t>’</a:t>
            </a:r>
            <a:endParaRPr lang="en-IN" sz="1200" b="1" dirty="0"/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505700" y="3713071"/>
            <a:ext cx="507294" cy="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536394" y="4299228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1’</a:t>
            </a:r>
            <a:endParaRPr lang="en-IN" sz="1200" b="1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7278539" y="3339830"/>
            <a:ext cx="823982" cy="54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50950" y="3206816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4’</a:t>
            </a:r>
            <a:endParaRPr lang="en-IN" sz="1200" b="1" dirty="0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7117080" y="2973139"/>
            <a:ext cx="902337" cy="2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00415" y="2834639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5’</a:t>
            </a:r>
            <a:endParaRPr lang="en-IN" sz="1200" b="1" dirty="0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6900415" y="2613164"/>
            <a:ext cx="1149723" cy="59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44155" y="1779482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8’</a:t>
            </a:r>
            <a:endParaRPr lang="en-IN" sz="1200" b="1" dirty="0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6766560" y="2246426"/>
            <a:ext cx="1337207" cy="598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512806" y="2113911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7’</a:t>
            </a:r>
            <a:endParaRPr lang="en-IN" sz="1200" b="1" dirty="0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6598920" y="1886812"/>
            <a:ext cx="1542027" cy="29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642345" y="2486500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  <a:r>
              <a:rPr lang="en-IN" sz="1200" b="1" dirty="0" smtClean="0"/>
              <a:t>’</a:t>
            </a:r>
            <a:endParaRPr lang="en-IN" sz="1200" b="1" dirty="0"/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6204000" y="1505520"/>
            <a:ext cx="1918680" cy="29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254736" y="1502483"/>
            <a:ext cx="387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9’</a:t>
            </a:r>
            <a:endParaRPr lang="en-IN" sz="12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5974080" y="1086076"/>
            <a:ext cx="53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10’</a:t>
            </a:r>
            <a:endParaRPr lang="en-IN" sz="1200" b="1" dirty="0"/>
          </a:p>
        </p:txBody>
      </p:sp>
      <p:sp>
        <p:nvSpPr>
          <p:cNvPr id="89" name="Rectangle 88"/>
          <p:cNvSpPr/>
          <p:nvPr/>
        </p:nvSpPr>
        <p:spPr>
          <a:xfrm>
            <a:off x="0" y="2203251"/>
            <a:ext cx="492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    4. From </a:t>
            </a:r>
            <a:r>
              <a:rPr lang="en-US" sz="1400" dirty="0"/>
              <a:t>geometry we know that similar triangles </a:t>
            </a:r>
            <a:r>
              <a:rPr lang="en-US" sz="1400" dirty="0" smtClean="0"/>
              <a:t>have </a:t>
            </a:r>
            <a:r>
              <a:rPr lang="en-US" sz="1400" dirty="0"/>
              <a:t>their </a:t>
            </a:r>
            <a:r>
              <a:rPr lang="en-US" sz="1400" dirty="0" smtClean="0"/>
              <a:t>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like </a:t>
            </a:r>
            <a:r>
              <a:rPr lang="en-US" sz="1400" dirty="0"/>
              <a:t>sides proportional.</a:t>
            </a:r>
            <a:endParaRPr lang="en-IN" sz="1400" dirty="0"/>
          </a:p>
        </p:txBody>
      </p:sp>
      <p:pic>
        <p:nvPicPr>
          <p:cNvPr id="2050" name="Picture 2" descr="Similar Triangles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30" y="564677"/>
            <a:ext cx="2548255" cy="15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8717280" y="2267305"/>
            <a:ext cx="34018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In </a:t>
            </a:r>
            <a:r>
              <a:rPr lang="el-GR" sz="1400" dirty="0"/>
              <a:t>Δ</a:t>
            </a:r>
            <a:r>
              <a:rPr lang="en-IN" sz="1400" dirty="0"/>
              <a:t>ABC and </a:t>
            </a:r>
            <a:r>
              <a:rPr lang="el-GR" sz="1400" dirty="0"/>
              <a:t>Δ</a:t>
            </a:r>
            <a:r>
              <a:rPr lang="en-IN" sz="1400" dirty="0"/>
              <a:t>APQ, ∠PAQ is common and ∠APQ = ∠ABC (corresponding angles)</a:t>
            </a:r>
          </a:p>
          <a:p>
            <a:r>
              <a:rPr lang="en-IN" sz="1400" dirty="0"/>
              <a:t>⇒ </a:t>
            </a:r>
            <a:r>
              <a:rPr lang="el-GR" sz="1400" dirty="0"/>
              <a:t>Δ</a:t>
            </a:r>
            <a:r>
              <a:rPr lang="en-IN" sz="1400" dirty="0"/>
              <a:t>ABC ~ </a:t>
            </a:r>
            <a:r>
              <a:rPr lang="el-GR" sz="1400" dirty="0"/>
              <a:t>Δ</a:t>
            </a:r>
            <a:r>
              <a:rPr lang="en-IN" sz="1400" dirty="0"/>
              <a:t>APQ (AA criterion for similar triangles)</a:t>
            </a:r>
          </a:p>
          <a:p>
            <a:r>
              <a:rPr lang="en-IN" sz="1400" dirty="0"/>
              <a:t>⇒ AP/AB = PQ/BC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01137" y="281924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5. Consider two similar triangles XYZ  and 7’7Z.</a:t>
            </a:r>
            <a:endParaRPr lang="en-IN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291756" y="1173137"/>
            <a:ext cx="1802700" cy="3600000"/>
            <a:chOff x="4345992" y="374096"/>
            <a:chExt cx="1802700" cy="3600000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6148692" y="374096"/>
              <a:ext cx="0" cy="360000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4345992" y="385076"/>
              <a:ext cx="180000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4361130" y="385076"/>
              <a:ext cx="1787562" cy="358902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6831325" y="2226674"/>
            <a:ext cx="1260431" cy="2520423"/>
            <a:chOff x="8695629" y="2185482"/>
            <a:chExt cx="1802700" cy="360000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10498329" y="2185482"/>
              <a:ext cx="0" cy="360000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8695629" y="2196462"/>
              <a:ext cx="1800000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8710767" y="2196462"/>
              <a:ext cx="1787562" cy="358902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175260" y="932187"/>
            <a:ext cx="4556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2</a:t>
            </a:r>
            <a:r>
              <a:rPr lang="en-IN" sz="1400" dirty="0" smtClean="0"/>
              <a:t>. </a:t>
            </a:r>
            <a:r>
              <a:rPr lang="en-US" sz="1400" dirty="0"/>
              <a:t>From Y draw a perpendicular YZ to a suitable height. 10</a:t>
            </a:r>
          </a:p>
          <a:p>
            <a:r>
              <a:rPr lang="en-US" sz="1400" dirty="0" smtClean="0"/>
              <a:t>    Join </a:t>
            </a:r>
            <a:r>
              <a:rPr lang="en-US" sz="1400" dirty="0"/>
              <a:t>XZ. Divide YZ in to 10 equal parts.</a:t>
            </a:r>
            <a:endParaRPr lang="en-IN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921600" y="3206816"/>
            <a:ext cx="1578731" cy="618706"/>
            <a:chOff x="921600" y="3206816"/>
            <a:chExt cx="1578731" cy="618706"/>
          </a:xfrm>
        </p:grpSpPr>
        <p:sp>
          <p:nvSpPr>
            <p:cNvPr id="85" name="Rectangle 84"/>
            <p:cNvSpPr/>
            <p:nvPr/>
          </p:nvSpPr>
          <p:spPr>
            <a:xfrm>
              <a:off x="929623" y="3206816"/>
              <a:ext cx="4026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7Z </a:t>
              </a:r>
              <a:endParaRPr lang="en-IN" sz="1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926874" y="3517745"/>
              <a:ext cx="3633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YZ</a:t>
              </a:r>
              <a:endParaRPr lang="en-IN" sz="1400" dirty="0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V="1">
              <a:off x="921600" y="3530495"/>
              <a:ext cx="537719" cy="21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1539439" y="3364370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972535" y="3208147"/>
              <a:ext cx="4138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7’7</a:t>
              </a:r>
              <a:endParaRPr lang="en-IN" sz="1400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 flipV="1">
              <a:off x="1853270" y="3530495"/>
              <a:ext cx="600370" cy="3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1921733" y="3517745"/>
              <a:ext cx="5785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XY</a:t>
              </a:r>
              <a:endParaRPr lang="en-IN" sz="1400" dirty="0"/>
            </a:p>
          </p:txBody>
        </p:sp>
      </p:grpSp>
      <p:sp>
        <p:nvSpPr>
          <p:cNvPr id="7" name="Right Arrow 6"/>
          <p:cNvSpPr/>
          <p:nvPr/>
        </p:nvSpPr>
        <p:spPr>
          <a:xfrm>
            <a:off x="337633" y="3416067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828444" y="3928348"/>
            <a:ext cx="1393994" cy="639256"/>
            <a:chOff x="828444" y="3928348"/>
            <a:chExt cx="1393994" cy="639256"/>
          </a:xfrm>
        </p:grpSpPr>
        <p:grpSp>
          <p:nvGrpSpPr>
            <p:cNvPr id="117" name="Group 116"/>
            <p:cNvGrpSpPr/>
            <p:nvPr/>
          </p:nvGrpSpPr>
          <p:grpSpPr>
            <a:xfrm>
              <a:off x="828444" y="3948898"/>
              <a:ext cx="1393994" cy="618706"/>
              <a:chOff x="819552" y="3206816"/>
              <a:chExt cx="1393994" cy="618706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819552" y="3206816"/>
                <a:ext cx="3161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7 </a:t>
                </a:r>
                <a:endParaRPr lang="en-IN" sz="14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020011" y="3517745"/>
                <a:ext cx="3674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10</a:t>
                </a:r>
                <a:endParaRPr lang="en-IN" sz="1400" dirty="0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 flipV="1">
                <a:off x="921600" y="3530495"/>
                <a:ext cx="537719" cy="2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120"/>
              <p:cNvSpPr/>
              <p:nvPr/>
            </p:nvSpPr>
            <p:spPr>
              <a:xfrm>
                <a:off x="1539439" y="3364370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799650" y="3352455"/>
                <a:ext cx="413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7’7</a:t>
                </a:r>
                <a:endParaRPr lang="en-IN" sz="1400" dirty="0"/>
              </a:p>
            </p:txBody>
          </p:sp>
        </p:grpSp>
        <p:sp>
          <p:nvSpPr>
            <p:cNvPr id="125" name="Rectangle 124"/>
            <p:cNvSpPr/>
            <p:nvPr/>
          </p:nvSpPr>
          <p:spPr>
            <a:xfrm>
              <a:off x="1003233" y="3928348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 smtClean="0"/>
                <a:t>x</a:t>
              </a:r>
              <a:endParaRPr lang="en-IN" sz="16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144556" y="3947109"/>
              <a:ext cx="5785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XY</a:t>
              </a:r>
              <a:endParaRPr lang="en-IN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71998" y="3969011"/>
            <a:ext cx="2231688" cy="480558"/>
            <a:chOff x="2371998" y="3969011"/>
            <a:chExt cx="2231688" cy="480558"/>
          </a:xfrm>
        </p:grpSpPr>
        <p:sp>
          <p:nvSpPr>
            <p:cNvPr id="8" name="Left Brace 7"/>
            <p:cNvSpPr/>
            <p:nvPr/>
          </p:nvSpPr>
          <p:spPr>
            <a:xfrm>
              <a:off x="2371998" y="3969011"/>
              <a:ext cx="256666" cy="475996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Left Brace 126"/>
            <p:cNvSpPr/>
            <p:nvPr/>
          </p:nvSpPr>
          <p:spPr>
            <a:xfrm rot="10800000">
              <a:off x="4347020" y="3973573"/>
              <a:ext cx="256666" cy="475996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588908" y="4057682"/>
              <a:ext cx="18172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7Z = 7    AND   YZ = 10 </a:t>
              </a:r>
              <a:endParaRPr lang="en-IN" sz="1400" dirty="0"/>
            </a:p>
          </p:txBody>
        </p:sp>
      </p:grpSp>
      <p:sp>
        <p:nvSpPr>
          <p:cNvPr id="129" name="Right Arrow 128"/>
          <p:cNvSpPr/>
          <p:nvPr/>
        </p:nvSpPr>
        <p:spPr>
          <a:xfrm>
            <a:off x="388435" y="4128638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Right Arrow 129"/>
          <p:cNvSpPr/>
          <p:nvPr/>
        </p:nvSpPr>
        <p:spPr>
          <a:xfrm>
            <a:off x="412800" y="4825045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1002469" y="4552653"/>
            <a:ext cx="1591695" cy="618706"/>
            <a:chOff x="1002469" y="4552653"/>
            <a:chExt cx="1591695" cy="618706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02469" y="4552653"/>
              <a:ext cx="1591695" cy="618706"/>
              <a:chOff x="909729" y="3206816"/>
              <a:chExt cx="1591695" cy="61870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921600" y="3206816"/>
                <a:ext cx="3161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7 </a:t>
                </a:r>
                <a:endParaRPr lang="en-IN" sz="1400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909729" y="3517745"/>
                <a:ext cx="3674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10</a:t>
                </a:r>
                <a:endParaRPr lang="en-IN" sz="1400" dirty="0"/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>
                <a:off x="936163" y="3514593"/>
                <a:ext cx="267341" cy="31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Rectangle 134"/>
              <p:cNvSpPr/>
              <p:nvPr/>
            </p:nvSpPr>
            <p:spPr>
              <a:xfrm>
                <a:off x="1827317" y="3364370"/>
                <a:ext cx="3337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 smtClean="0"/>
                  <a:t>= </a:t>
                </a:r>
                <a:endParaRPr lang="en-IN" sz="1600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087528" y="3377856"/>
                <a:ext cx="413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7’7</a:t>
                </a:r>
                <a:endParaRPr lang="en-IN" sz="1400" dirty="0"/>
              </a:p>
            </p:txBody>
          </p:sp>
        </p:grpSp>
        <p:sp>
          <p:nvSpPr>
            <p:cNvPr id="137" name="Rectangle 136"/>
            <p:cNvSpPr/>
            <p:nvPr/>
          </p:nvSpPr>
          <p:spPr>
            <a:xfrm>
              <a:off x="1344921" y="4691153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 smtClean="0"/>
                <a:t>x</a:t>
              </a:r>
              <a:endParaRPr lang="en-IN" sz="16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548331" y="4717807"/>
              <a:ext cx="5785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XY</a:t>
              </a:r>
              <a:endParaRPr lang="en-IN" sz="1400" dirty="0"/>
            </a:p>
          </p:txBody>
        </p:sp>
      </p:grpSp>
      <p:sp>
        <p:nvSpPr>
          <p:cNvPr id="139" name="Right Arrow 138"/>
          <p:cNvSpPr/>
          <p:nvPr/>
        </p:nvSpPr>
        <p:spPr>
          <a:xfrm>
            <a:off x="385079" y="5429931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0" name="Group 139"/>
          <p:cNvGrpSpPr/>
          <p:nvPr/>
        </p:nvGrpSpPr>
        <p:grpSpPr>
          <a:xfrm>
            <a:off x="901446" y="5347869"/>
            <a:ext cx="1512051" cy="342205"/>
            <a:chOff x="878607" y="3364370"/>
            <a:chExt cx="1512051" cy="342205"/>
          </a:xfrm>
        </p:grpSpPr>
        <p:sp>
          <p:nvSpPr>
            <p:cNvPr id="141" name="Rectangle 140"/>
            <p:cNvSpPr/>
            <p:nvPr/>
          </p:nvSpPr>
          <p:spPr>
            <a:xfrm>
              <a:off x="1483037" y="3398798"/>
              <a:ext cx="9076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0.7  X  XY </a:t>
              </a:r>
              <a:endParaRPr lang="en-IN" sz="14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208871" y="3364370"/>
              <a:ext cx="3337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 smtClean="0"/>
                <a:t>= </a:t>
              </a:r>
              <a:endParaRPr lang="en-IN" sz="1600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78607" y="3398798"/>
              <a:ext cx="4138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7’7</a:t>
              </a:r>
              <a:endParaRPr lang="en-IN" sz="1400" dirty="0"/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93981" y="58672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6. Similarly </a:t>
            </a:r>
            <a:r>
              <a:rPr lang="en-US" sz="1400" dirty="0" smtClean="0"/>
              <a:t> </a:t>
            </a:r>
            <a:r>
              <a:rPr lang="en-US" sz="1400" b="1" dirty="0">
                <a:solidFill>
                  <a:srgbClr val="FF0000"/>
                </a:solidFill>
              </a:rPr>
              <a:t>1’ – 1 = 0.1 </a:t>
            </a:r>
            <a:r>
              <a:rPr lang="en-US" sz="1400" b="1" dirty="0" smtClean="0">
                <a:solidFill>
                  <a:srgbClr val="FF0000"/>
                </a:solidFill>
              </a:rPr>
              <a:t>XY </a:t>
            </a:r>
            <a:r>
              <a:rPr lang="en-US" sz="1400" dirty="0" smtClean="0"/>
              <a:t>,  </a:t>
            </a:r>
            <a:r>
              <a:rPr lang="en-US" sz="1400" b="1" dirty="0">
                <a:solidFill>
                  <a:srgbClr val="FF0000"/>
                </a:solidFill>
              </a:rPr>
              <a:t>2’ – 2 = 0.2 XY </a:t>
            </a:r>
            <a:endParaRPr lang="en-US" sz="1400" dirty="0"/>
          </a:p>
          <a:p>
            <a:r>
              <a:rPr lang="en-US" sz="1400" dirty="0" smtClean="0"/>
              <a:t>Thus</a:t>
            </a:r>
            <a:r>
              <a:rPr lang="en-US" sz="1400" dirty="0"/>
              <a:t>, it is very clear that, the sides of small triangles, which are parallel to divided lines, become progressively </a:t>
            </a:r>
            <a:r>
              <a:rPr lang="en-US" sz="1400" b="1" dirty="0"/>
              <a:t>shorter</a:t>
            </a:r>
            <a:r>
              <a:rPr lang="en-US" sz="1400" dirty="0"/>
              <a:t> in length by </a:t>
            </a:r>
            <a:r>
              <a:rPr lang="en-US" sz="1400" b="1" dirty="0"/>
              <a:t>0.1 XY.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74810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60" grpId="0"/>
      <p:bldP spid="63" grpId="0"/>
      <p:bldP spid="67" grpId="0"/>
      <p:bldP spid="71" grpId="0"/>
      <p:bldP spid="74" grpId="0"/>
      <p:bldP spid="77" grpId="0"/>
      <p:bldP spid="80" grpId="0"/>
      <p:bldP spid="83" grpId="0"/>
      <p:bldP spid="87" grpId="0"/>
      <p:bldP spid="88" grpId="0"/>
      <p:bldP spid="89" grpId="0"/>
      <p:bldP spid="91" grpId="0"/>
      <p:bldP spid="93" grpId="0"/>
      <p:bldP spid="76" grpId="0"/>
      <p:bldP spid="7" grpId="0" animBg="1"/>
      <p:bldP spid="129" grpId="0" animBg="1"/>
      <p:bldP spid="130" grpId="0" animBg="1"/>
      <p:bldP spid="139" grpId="0" animBg="1"/>
      <p:bldP spid="1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946366" y="2655129"/>
            <a:ext cx="72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961606" y="3936130"/>
            <a:ext cx="72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986" y="2647509"/>
            <a:ext cx="1148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34886" y="2647509"/>
            <a:ext cx="1148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53986" y="2655129"/>
            <a:ext cx="180000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91588" y="2655129"/>
            <a:ext cx="1970018" cy="3438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31126" y="2655129"/>
            <a:ext cx="1800000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31126" y="2655129"/>
            <a:ext cx="1800000" cy="0"/>
          </a:xfrm>
          <a:prstGeom prst="line">
            <a:avLst/>
          </a:prstGeom>
          <a:ln w="1905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95084" y="2658567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54923" y="2640069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22512" y="2663596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50226" y="2659345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46366" y="76200"/>
            <a:ext cx="6512" cy="25638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31126" y="76200"/>
            <a:ext cx="0" cy="25713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965466" y="376010"/>
            <a:ext cx="716566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63074" y="84708"/>
            <a:ext cx="736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20 cm </a:t>
            </a:r>
            <a:endParaRPr lang="en-IN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130226" y="1838229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25486" y="2659345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05486" y="1838229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91192" y="265512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471192" y="184248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62584" y="265512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42584" y="184248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2260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80260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78262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6262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4264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12264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10266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8266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268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44268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41508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135318" y="3826928"/>
            <a:ext cx="0" cy="2116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04652" y="3826928"/>
            <a:ext cx="0" cy="2285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471192" y="3826928"/>
            <a:ext cx="2794" cy="2201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634853" y="3826928"/>
            <a:ext cx="7731" cy="2285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95720" y="3826928"/>
            <a:ext cx="0" cy="22010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962624" y="3826928"/>
            <a:ext cx="2430" cy="203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22644" y="3826928"/>
            <a:ext cx="3277" cy="2031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286788" y="3826928"/>
            <a:ext cx="0" cy="21162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47655" y="3826928"/>
            <a:ext cx="0" cy="21161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591588" y="2591555"/>
            <a:ext cx="0" cy="159092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549931" y="24276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462349" y="242782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46456" y="244461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068201" y="24389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321941" y="40609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157943" y="405626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019635" y="40609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863701" y="406397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2703681" y="405851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528449" y="4059106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365003" y="405668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198021" y="40542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026629" y="405549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803399" y="4052456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359508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83116" y="405550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794579" y="3935792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962333" y="3784598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1802079" y="3791856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961606" y="3640664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784418" y="3647922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963299" y="3505197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1794578" y="3512455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1962333" y="3361263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1785145" y="3368521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62333" y="3217329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1785145" y="3224587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962453" y="3080653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776798" y="3087911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962333" y="2936719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785145" y="2943977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1963531" y="2792785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786343" y="2800043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601094" y="380153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1604015" y="363335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595645" y="349788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1595644" y="334552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1589223" y="3223961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1580582" y="307763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585360" y="2949411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1580581" y="280845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78709" y="265268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547501" y="2483645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3337823" y="23968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3173825" y="239221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035517" y="23968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2879583" y="239992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2719563" y="239446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2544331" y="2395056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380885" y="239263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2213903" y="23902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42511" y="239144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819281" y="2388406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131" name="Oval 130"/>
          <p:cNvSpPr/>
          <p:nvPr/>
        </p:nvSpPr>
        <p:spPr>
          <a:xfrm>
            <a:off x="3398150" y="2391458"/>
            <a:ext cx="134847" cy="276999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/>
          <p:cNvSpPr/>
          <p:nvPr/>
        </p:nvSpPr>
        <p:spPr>
          <a:xfrm>
            <a:off x="3550550" y="4042517"/>
            <a:ext cx="134847" cy="276999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4" name="Straight Connector 133"/>
          <p:cNvCxnSpPr>
            <a:stCxn id="131" idx="4"/>
          </p:cNvCxnSpPr>
          <p:nvPr/>
        </p:nvCxnSpPr>
        <p:spPr>
          <a:xfrm>
            <a:off x="3465574" y="2668457"/>
            <a:ext cx="129510" cy="127276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304695" y="2634583"/>
            <a:ext cx="15166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3126472" y="2634583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957329" y="2634583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802604" y="264006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633844" y="2606555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472589" y="2622144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2311352" y="265591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124960" y="265591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955016" y="264750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ight Brace 146"/>
          <p:cNvSpPr/>
          <p:nvPr/>
        </p:nvSpPr>
        <p:spPr>
          <a:xfrm rot="5400000">
            <a:off x="6270484" y="1629067"/>
            <a:ext cx="347904" cy="5380900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/>
          <p:cNvSpPr/>
          <p:nvPr/>
        </p:nvSpPr>
        <p:spPr>
          <a:xfrm>
            <a:off x="7918107" y="4439274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 </a:t>
            </a:r>
          </a:p>
        </p:txBody>
      </p:sp>
      <p:sp>
        <p:nvSpPr>
          <p:cNvPr id="149" name="Right Brace 148"/>
          <p:cNvSpPr/>
          <p:nvPr/>
        </p:nvSpPr>
        <p:spPr>
          <a:xfrm rot="5400000">
            <a:off x="2627266" y="3731235"/>
            <a:ext cx="347904" cy="1579128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153463" y="4777916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DECIMETER </a:t>
            </a:r>
          </a:p>
        </p:txBody>
      </p:sp>
      <p:sp>
        <p:nvSpPr>
          <p:cNvPr id="151" name="Rectangle 150"/>
          <p:cNvSpPr/>
          <p:nvPr/>
        </p:nvSpPr>
        <p:spPr>
          <a:xfrm rot="16200000">
            <a:off x="767052" y="3079535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CENTIMETER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2662869" y="6040148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Example : 3.48 m means 3 meter and </a:t>
            </a:r>
            <a:r>
              <a:rPr lang="en-IN" b="1" dirty="0">
                <a:solidFill>
                  <a:srgbClr val="FF0000"/>
                </a:solidFill>
              </a:rPr>
              <a:t>6</a:t>
            </a:r>
            <a:r>
              <a:rPr lang="en-IN" b="1" dirty="0" smtClean="0">
                <a:solidFill>
                  <a:srgbClr val="FF0000"/>
                </a:solidFill>
              </a:rPr>
              <a:t> decimeter AND 8 centimeter </a:t>
            </a:r>
          </a:p>
        </p:txBody>
      </p:sp>
      <p:sp>
        <p:nvSpPr>
          <p:cNvPr id="161" name="Oval 160"/>
          <p:cNvSpPr/>
          <p:nvPr/>
        </p:nvSpPr>
        <p:spPr>
          <a:xfrm>
            <a:off x="9131126" y="2436965"/>
            <a:ext cx="134847" cy="276999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Oval 161"/>
          <p:cNvSpPr/>
          <p:nvPr/>
        </p:nvSpPr>
        <p:spPr>
          <a:xfrm>
            <a:off x="2603037" y="4052455"/>
            <a:ext cx="134847" cy="276999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/>
          <p:cNvSpPr/>
          <p:nvPr/>
        </p:nvSpPr>
        <p:spPr>
          <a:xfrm>
            <a:off x="1657191" y="2808459"/>
            <a:ext cx="103593" cy="271718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4" name="Straight Connector 163"/>
          <p:cNvCxnSpPr/>
          <p:nvPr/>
        </p:nvCxnSpPr>
        <p:spPr>
          <a:xfrm flipH="1" flipV="1">
            <a:off x="2515305" y="2938549"/>
            <a:ext cx="137970" cy="1015601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515305" y="2929684"/>
            <a:ext cx="6631061" cy="14293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15771" y="929640"/>
            <a:ext cx="0" cy="20070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2482744" y="1336372"/>
            <a:ext cx="666362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6028305" y="1045070"/>
            <a:ext cx="712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3.68m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617973" y="4777828"/>
            <a:ext cx="3268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DIAGONAL SCALE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6878759" y="4783464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</a:t>
            </a:r>
          </a:p>
        </p:txBody>
      </p:sp>
    </p:spTree>
    <p:extLst>
      <p:ext uri="{BB962C8B-B14F-4D97-AF65-F5344CB8AC3E}">
        <p14:creationId xmlns:p14="http://schemas.microsoft.com/office/powerpoint/2010/main" val="159441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5" grpId="0"/>
      <p:bldP spid="56" grpId="0"/>
      <p:bldP spid="57" grpId="0"/>
      <p:bldP spid="59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99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1" grpId="0" animBg="1"/>
      <p:bldP spid="132" grpId="0" animBg="1"/>
      <p:bldP spid="147" grpId="0" animBg="1"/>
      <p:bldP spid="148" grpId="0"/>
      <p:bldP spid="149" grpId="0" animBg="1"/>
      <p:bldP spid="150" grpId="0"/>
      <p:bldP spid="151" grpId="0"/>
      <p:bldP spid="152" grpId="0"/>
      <p:bldP spid="161" grpId="0" animBg="1"/>
      <p:bldP spid="162" grpId="0" animBg="1"/>
      <p:bldP spid="163" grpId="0" animBg="1"/>
      <p:bldP spid="174" grpId="0"/>
      <p:bldP spid="176" grpId="0"/>
      <p:bldP spid="17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991" y="29873"/>
            <a:ext cx="1036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Problem 1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289795"/>
            <a:ext cx="115962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Construct a diagonal scale of </a:t>
            </a:r>
            <a:r>
              <a:rPr lang="en-IN" sz="1600" b="1" dirty="0" smtClean="0"/>
              <a:t>1:50 </a:t>
            </a:r>
            <a:r>
              <a:rPr lang="en-IN" sz="1600" dirty="0" smtClean="0"/>
              <a:t>to read </a:t>
            </a:r>
            <a:r>
              <a:rPr lang="en-IN" sz="1600" b="1" dirty="0" smtClean="0"/>
              <a:t>meters, </a:t>
            </a:r>
            <a:r>
              <a:rPr lang="en-IN" sz="1600" b="1" dirty="0" err="1" smtClean="0"/>
              <a:t>decimeters</a:t>
            </a:r>
            <a:r>
              <a:rPr lang="en-IN" sz="1600" b="1" dirty="0" smtClean="0"/>
              <a:t> and </a:t>
            </a:r>
            <a:r>
              <a:rPr lang="en-IN" sz="1600" b="1" dirty="0" err="1" smtClean="0"/>
              <a:t>centimeters</a:t>
            </a:r>
            <a:r>
              <a:rPr lang="en-IN" sz="1600" b="1" dirty="0" smtClean="0"/>
              <a:t> </a:t>
            </a:r>
            <a:r>
              <a:rPr lang="en-IN" sz="1600" dirty="0" smtClean="0"/>
              <a:t>to measure </a:t>
            </a:r>
            <a:r>
              <a:rPr lang="en-IN" sz="1600" b="1" dirty="0" err="1" smtClean="0"/>
              <a:t>upto</a:t>
            </a:r>
            <a:r>
              <a:rPr lang="en-IN" sz="1600" b="1" dirty="0" smtClean="0"/>
              <a:t> 5 meters</a:t>
            </a:r>
            <a:r>
              <a:rPr lang="en-IN" sz="1600" dirty="0" smtClean="0"/>
              <a:t>. Show the length of </a:t>
            </a:r>
            <a:r>
              <a:rPr lang="en-IN" sz="1600" b="1" dirty="0" smtClean="0"/>
              <a:t>2 meters, 6 </a:t>
            </a:r>
            <a:r>
              <a:rPr lang="en-IN" sz="1600" b="1" dirty="0" err="1" smtClean="0"/>
              <a:t>decimeters</a:t>
            </a:r>
            <a:r>
              <a:rPr lang="en-IN" sz="1600" b="1" dirty="0" smtClean="0"/>
              <a:t> and 5 </a:t>
            </a:r>
            <a:r>
              <a:rPr lang="en-IN" sz="1600" b="1" dirty="0" err="1" smtClean="0"/>
              <a:t>centimeters</a:t>
            </a:r>
            <a:r>
              <a:rPr lang="en-IN" sz="1600" b="1" dirty="0" smtClean="0"/>
              <a:t> </a:t>
            </a:r>
            <a:r>
              <a:rPr lang="en-IN" sz="1600" dirty="0" smtClean="0"/>
              <a:t>on the scale</a:t>
            </a:r>
            <a:endParaRPr lang="en-IN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75449" y="892823"/>
            <a:ext cx="5068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Given data :  R.F. = 1/50 , maximum length = 5 m and mark 2.65 m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49" y="2382128"/>
            <a:ext cx="1036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Problem </a:t>
            </a:r>
            <a:r>
              <a:rPr lang="en-IN" sz="1400" b="1" dirty="0">
                <a:solidFill>
                  <a:srgbClr val="FF0000"/>
                </a:solidFill>
              </a:rPr>
              <a:t>2</a:t>
            </a:r>
            <a:r>
              <a:rPr lang="en-IN" sz="1400" b="1" dirty="0" smtClean="0">
                <a:solidFill>
                  <a:srgbClr val="FF0000"/>
                </a:solidFill>
              </a:rPr>
              <a:t> :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655" y="2720682"/>
            <a:ext cx="101669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On a drawing, a line </a:t>
            </a:r>
            <a:r>
              <a:rPr lang="en-IN" sz="1600" b="1" dirty="0" smtClean="0"/>
              <a:t>10 cm</a:t>
            </a:r>
            <a:r>
              <a:rPr lang="en-IN" sz="1600" dirty="0" smtClean="0"/>
              <a:t> long represents a distance of </a:t>
            </a:r>
            <a:r>
              <a:rPr lang="en-IN" sz="1600" b="1" dirty="0" smtClean="0"/>
              <a:t>5 m</a:t>
            </a:r>
            <a:r>
              <a:rPr lang="en-IN" sz="1600" dirty="0" smtClean="0"/>
              <a:t>. Construct a diagonal scale to </a:t>
            </a:r>
            <a:r>
              <a:rPr lang="en-IN" sz="1600" b="1" dirty="0" smtClean="0"/>
              <a:t>read </a:t>
            </a:r>
            <a:r>
              <a:rPr lang="en-IN" sz="1600" b="1" dirty="0" err="1" smtClean="0"/>
              <a:t>upto</a:t>
            </a:r>
            <a:r>
              <a:rPr lang="en-IN" sz="1600" b="1" dirty="0" smtClean="0"/>
              <a:t> 6 m</a:t>
            </a:r>
            <a:r>
              <a:rPr lang="en-IN" sz="1600" dirty="0" smtClean="0"/>
              <a:t>, showing </a:t>
            </a:r>
            <a:r>
              <a:rPr lang="en-IN" sz="1600" b="1" dirty="0" smtClean="0"/>
              <a:t>meters ,</a:t>
            </a:r>
            <a:r>
              <a:rPr lang="en-IN" sz="1600" b="1" dirty="0" err="1" smtClean="0"/>
              <a:t>decimeters</a:t>
            </a:r>
            <a:r>
              <a:rPr lang="en-IN" sz="1600" b="1" dirty="0" smtClean="0"/>
              <a:t> and </a:t>
            </a:r>
            <a:r>
              <a:rPr lang="en-IN" sz="1600" b="1" dirty="0" err="1" smtClean="0"/>
              <a:t>centimeters</a:t>
            </a:r>
            <a:r>
              <a:rPr lang="en-IN" sz="1600" dirty="0" smtClean="0"/>
              <a:t>. Indicate on your scale the length </a:t>
            </a:r>
            <a:r>
              <a:rPr lang="en-IN" sz="1600" b="1" dirty="0" smtClean="0"/>
              <a:t>4.57 m</a:t>
            </a:r>
            <a:r>
              <a:rPr lang="en-IN" sz="1600" dirty="0" smtClean="0"/>
              <a:t> </a:t>
            </a:r>
            <a:endParaRPr lang="en-IN" sz="1600" b="1" dirty="0"/>
          </a:p>
        </p:txBody>
      </p:sp>
      <p:sp>
        <p:nvSpPr>
          <p:cNvPr id="10" name="Rectangle 9"/>
          <p:cNvSpPr/>
          <p:nvPr/>
        </p:nvSpPr>
        <p:spPr>
          <a:xfrm>
            <a:off x="75449" y="1231377"/>
            <a:ext cx="548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length of scale = R.F  X  length to measured</a:t>
            </a:r>
          </a:p>
          <a:p>
            <a:r>
              <a:rPr lang="en-US" sz="1400" dirty="0" smtClean="0"/>
              <a:t>                           = 1/50 X 5 m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= 0.1 m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= 0.1 X 100 =  </a:t>
            </a:r>
            <a:r>
              <a:rPr lang="en-US" sz="1400" b="1" dirty="0" smtClean="0"/>
              <a:t>10 </a:t>
            </a:r>
            <a:r>
              <a:rPr lang="en-US" sz="1400" b="1" dirty="0"/>
              <a:t>cm </a:t>
            </a:r>
            <a:endParaRPr lang="en-IN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149656" y="3341036"/>
            <a:ext cx="555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Given data :  R.F. = 10 cm /5 m , maximum length = 6 m and mark 4.57 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7849" y="3639737"/>
            <a:ext cx="65781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/>
              <a:t>length of scale = R.F  X  length to measured</a:t>
            </a:r>
          </a:p>
          <a:p>
            <a:r>
              <a:rPr lang="en-US" sz="1400" dirty="0" smtClean="0"/>
              <a:t>                           = 1/50 X 6 m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= 0.02 X 6 m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= 0.12 m  = 0.12 X 100 cm =  </a:t>
            </a:r>
            <a:r>
              <a:rPr lang="en-US" sz="1400" b="1" dirty="0" smtClean="0"/>
              <a:t>12 </a:t>
            </a:r>
            <a:r>
              <a:rPr lang="en-US" sz="1400" b="1" dirty="0"/>
              <a:t>cm </a:t>
            </a:r>
            <a:endParaRPr lang="en-IN" sz="1400" b="1" dirty="0"/>
          </a:p>
        </p:txBody>
      </p:sp>
      <p:sp>
        <p:nvSpPr>
          <p:cNvPr id="13" name="Rectangle 12"/>
          <p:cNvSpPr/>
          <p:nvPr/>
        </p:nvSpPr>
        <p:spPr>
          <a:xfrm>
            <a:off x="227849" y="4660508"/>
            <a:ext cx="1036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Problem </a:t>
            </a:r>
            <a:r>
              <a:rPr lang="en-IN" sz="1400" b="1" dirty="0">
                <a:solidFill>
                  <a:srgbClr val="FF0000"/>
                </a:solidFill>
              </a:rPr>
              <a:t>3</a:t>
            </a:r>
            <a:r>
              <a:rPr lang="en-IN" sz="1400" b="1" dirty="0" smtClean="0">
                <a:solidFill>
                  <a:srgbClr val="FF0000"/>
                </a:solidFill>
              </a:rPr>
              <a:t> 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910" y="4936807"/>
            <a:ext cx="10166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Construct a diagonal scale with R.F. = 1/2000000 to measure </a:t>
            </a:r>
            <a:r>
              <a:rPr lang="en-IN" sz="1600" dirty="0" err="1" smtClean="0"/>
              <a:t>upto</a:t>
            </a:r>
            <a:r>
              <a:rPr lang="en-IN" sz="1600" dirty="0" smtClean="0"/>
              <a:t> 300 KM. show on the scale the distance of 236 KM</a:t>
            </a:r>
            <a:endParaRPr lang="en-IN" sz="1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5757808" y="3347058"/>
            <a:ext cx="6044769" cy="651210"/>
            <a:chOff x="5757808" y="3347058"/>
            <a:chExt cx="6044769" cy="651210"/>
          </a:xfrm>
        </p:grpSpPr>
        <p:grpSp>
          <p:nvGrpSpPr>
            <p:cNvPr id="15" name="Group 14"/>
            <p:cNvGrpSpPr/>
            <p:nvPr/>
          </p:nvGrpSpPr>
          <p:grpSpPr>
            <a:xfrm>
              <a:off x="5757808" y="3347058"/>
              <a:ext cx="5079514" cy="651210"/>
              <a:chOff x="186868" y="1282855"/>
              <a:chExt cx="5079514" cy="65121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86868" y="1374495"/>
                <a:ext cx="53501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R.F. </a:t>
                </a:r>
                <a:endParaRPr lang="en-IN" sz="16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00644" y="1282855"/>
                <a:ext cx="66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10 </a:t>
                </a:r>
                <a:r>
                  <a:rPr lang="en-IN" sz="1400" b="1" dirty="0"/>
                  <a:t>cm </a:t>
                </a:r>
                <a:endParaRPr lang="en-IN" sz="1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97895" y="1593784"/>
                <a:ext cx="4619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/>
                  <a:t>5</a:t>
                </a:r>
                <a:r>
                  <a:rPr lang="en-IN" sz="1400" b="1" dirty="0" smtClean="0"/>
                  <a:t> </a:t>
                </a:r>
                <a:r>
                  <a:rPr lang="en-IN" sz="1400" b="1" dirty="0"/>
                  <a:t>m</a:t>
                </a:r>
                <a:endParaRPr lang="en-IN" sz="1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0637" y="1391676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892621" y="1606534"/>
                <a:ext cx="537719" cy="2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1510460" y="1440409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43556" y="1284186"/>
                <a:ext cx="66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10 </a:t>
                </a:r>
                <a:r>
                  <a:rPr lang="en-IN" sz="1400" b="1" dirty="0"/>
                  <a:t>cm </a:t>
                </a:r>
                <a:endParaRPr lang="en-IN" sz="1400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V="1">
                <a:off x="1824291" y="1609990"/>
                <a:ext cx="871201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1719038" y="1593784"/>
                <a:ext cx="10321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/>
                  <a:t>5</a:t>
                </a:r>
                <a:r>
                  <a:rPr lang="en-IN" sz="1400" b="1" dirty="0" smtClean="0"/>
                  <a:t> X 100 cm</a:t>
                </a:r>
                <a:endParaRPr lang="en-IN" sz="14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760659" y="1440714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272435" y="1315781"/>
                <a:ext cx="66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/>
                  <a:t>1</a:t>
                </a:r>
                <a:r>
                  <a:rPr lang="en-IN" sz="1400" b="1" dirty="0" smtClean="0"/>
                  <a:t>0 </a:t>
                </a:r>
                <a:r>
                  <a:rPr lang="en-IN" sz="1400" b="1" dirty="0"/>
                  <a:t>cm </a:t>
                </a:r>
                <a:endParaRPr lang="en-IN" sz="14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047917" y="1609477"/>
                <a:ext cx="10321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 smtClean="0"/>
                  <a:t>    500 cm</a:t>
                </a:r>
                <a:endParaRPr lang="en-IN" sz="1400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3063819" y="1615144"/>
                <a:ext cx="871201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4458787" y="1332592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10  </a:t>
                </a:r>
                <a:endParaRPr lang="en-IN" sz="1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234269" y="1626288"/>
                <a:ext cx="10321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 smtClean="0"/>
                  <a:t>    500</a:t>
                </a:r>
                <a:endParaRPr lang="en-IN" sz="1400" dirty="0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V="1">
                <a:off x="4297877" y="1631955"/>
                <a:ext cx="528020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3947011" y="1462680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0994982" y="3385652"/>
              <a:ext cx="3561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 smtClean="0"/>
                <a:t>1  </a:t>
              </a:r>
              <a:endParaRPr lang="en-IN" sz="1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770464" y="3679348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50</a:t>
              </a:r>
              <a:endParaRPr lang="en-IN" sz="14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10834072" y="3685015"/>
              <a:ext cx="528020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0483206" y="3515740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30304" y="5358814"/>
            <a:ext cx="6044769" cy="1303423"/>
            <a:chOff x="730304" y="5358814"/>
            <a:chExt cx="6044769" cy="1303423"/>
          </a:xfrm>
        </p:grpSpPr>
        <p:grpSp>
          <p:nvGrpSpPr>
            <p:cNvPr id="3" name="Group 2"/>
            <p:cNvGrpSpPr/>
            <p:nvPr/>
          </p:nvGrpSpPr>
          <p:grpSpPr>
            <a:xfrm>
              <a:off x="730304" y="5358814"/>
              <a:ext cx="2338225" cy="618706"/>
              <a:chOff x="4582066" y="5335878"/>
              <a:chExt cx="2338225" cy="61870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582066" y="5427518"/>
                <a:ext cx="53501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R.F. </a:t>
                </a:r>
                <a:endParaRPr lang="en-IN" sz="16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295842" y="5335878"/>
                <a:ext cx="3161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/>
                  <a:t>1</a:t>
                </a:r>
                <a:r>
                  <a:rPr lang="en-IN" sz="1400" b="1" dirty="0" smtClean="0"/>
                  <a:t> </a:t>
                </a:r>
                <a:endParaRPr lang="en-IN" sz="14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067300" y="5646807"/>
                <a:ext cx="109925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 smtClean="0"/>
                  <a:t>20,00,000</a:t>
                </a:r>
                <a:endParaRPr lang="en-IN" sz="1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005835" y="5444699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600" b="1" dirty="0"/>
                  <a:t>=</a:t>
                </a:r>
                <a:endParaRPr lang="en-IN" sz="1600" dirty="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5287819" y="5659557"/>
                <a:ext cx="537719" cy="2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5905658" y="5493432"/>
                <a:ext cx="2984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X</a:t>
                </a:r>
                <a:endParaRPr lang="en-IN" sz="16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66559" y="5489766"/>
                <a:ext cx="7537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300 KM</a:t>
                </a:r>
                <a:endParaRPr lang="en-IN" sz="1400" dirty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1094098" y="6056590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77705" y="5702247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</a:t>
              </a:r>
              <a:endParaRPr lang="en-IN" sz="1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67478" y="5397408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42960" y="5691104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</a:t>
              </a:r>
              <a:endParaRPr lang="en-IN" sz="1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55702" y="552749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600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152132" y="6007322"/>
              <a:ext cx="2577549" cy="618706"/>
              <a:chOff x="5067300" y="5335878"/>
              <a:chExt cx="2577549" cy="61870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295842" y="5335878"/>
                <a:ext cx="3161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/>
                  <a:t>1</a:t>
                </a:r>
                <a:r>
                  <a:rPr lang="en-IN" sz="1400" b="1" dirty="0" smtClean="0"/>
                  <a:t> </a:t>
                </a:r>
                <a:endParaRPr lang="en-IN" sz="1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067300" y="5646807"/>
                <a:ext cx="109925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400" b="1" dirty="0" smtClean="0"/>
                  <a:t>20,00,000</a:t>
                </a:r>
                <a:endParaRPr lang="en-IN" sz="14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5287819" y="5659557"/>
                <a:ext cx="537719" cy="2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5905658" y="5493432"/>
                <a:ext cx="2984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X</a:t>
                </a:r>
                <a:endParaRPr lang="en-IN" sz="16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166559" y="5489766"/>
                <a:ext cx="14782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b="1" dirty="0" smtClean="0"/>
                  <a:t>300 X 100000 </a:t>
                </a:r>
                <a:r>
                  <a:rPr lang="en-IN" sz="1400" b="1" dirty="0"/>
                  <a:t>C</a:t>
                </a:r>
                <a:r>
                  <a:rPr lang="en-IN" sz="1400" b="1" dirty="0" smtClean="0"/>
                  <a:t>M</a:t>
                </a:r>
                <a:endParaRPr lang="en-IN" sz="1400" dirty="0"/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3709862" y="6148974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021410" y="540855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400" dirty="0"/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4003921" y="6360127"/>
              <a:ext cx="528020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4046858" y="6060764"/>
              <a:ext cx="4475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/>
                <a:t>3</a:t>
              </a:r>
              <a:r>
                <a:rPr lang="en-IN" sz="1400" b="1" dirty="0" smtClean="0"/>
                <a:t>0  </a:t>
              </a:r>
              <a:endParaRPr lang="en-IN" sz="1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959500" y="6354460"/>
              <a:ext cx="1032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 smtClean="0"/>
                <a:t>    </a:t>
              </a:r>
              <a:r>
                <a:rPr lang="en-IN" sz="1400" b="1" dirty="0"/>
                <a:t>2</a:t>
              </a:r>
              <a:endParaRPr lang="en-IN" sz="1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07885" y="6139016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15 </a:t>
              </a:r>
              <a:r>
                <a:rPr lang="en-US" b="1" dirty="0"/>
                <a:t>cm </a:t>
              </a:r>
              <a:endParaRPr lang="en-IN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58692" y="6185183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/>
                <a:t>=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270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946366" y="2647509"/>
            <a:ext cx="8984760" cy="7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61606" y="3928532"/>
            <a:ext cx="8979020" cy="75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986" y="2647509"/>
            <a:ext cx="1148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34886" y="2630575"/>
            <a:ext cx="1148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53986" y="2655129"/>
            <a:ext cx="180000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91588" y="2655129"/>
            <a:ext cx="1970018" cy="3438"/>
          </a:xfrm>
          <a:prstGeom prst="line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31126" y="2655129"/>
            <a:ext cx="1800000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53139" y="2646611"/>
            <a:ext cx="1800000" cy="0"/>
          </a:xfrm>
          <a:prstGeom prst="line">
            <a:avLst/>
          </a:prstGeom>
          <a:ln w="1905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95084" y="2658567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54923" y="2640069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22512" y="2663596"/>
            <a:ext cx="0" cy="144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50226" y="2659345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46366" y="76200"/>
            <a:ext cx="6512" cy="25638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1126" y="68760"/>
            <a:ext cx="0" cy="25713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965466" y="376010"/>
            <a:ext cx="897516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63074" y="84708"/>
            <a:ext cx="736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10 cm </a:t>
            </a:r>
            <a:endParaRPr lang="en-IN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130226" y="1838229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25486" y="2659345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05486" y="1838229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91192" y="265512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471192" y="184248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62584" y="265512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42584" y="184248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2260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80260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78262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6262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4264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12264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10266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8266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268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44268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415084" y="2655309"/>
            <a:ext cx="18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135318" y="3826928"/>
            <a:ext cx="0" cy="21166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04652" y="3826928"/>
            <a:ext cx="0" cy="2285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471192" y="3826928"/>
            <a:ext cx="2794" cy="2201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634853" y="3826928"/>
            <a:ext cx="7731" cy="2285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95720" y="3826928"/>
            <a:ext cx="0" cy="22010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962624" y="3826928"/>
            <a:ext cx="2430" cy="203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22644" y="3826928"/>
            <a:ext cx="3277" cy="2031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286788" y="3826928"/>
            <a:ext cx="0" cy="21162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47655" y="3826928"/>
            <a:ext cx="0" cy="21161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591588" y="2591555"/>
            <a:ext cx="0" cy="159092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549931" y="24276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462349" y="242782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7246456" y="244461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068201" y="243897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321941" y="40609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157943" y="405626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019635" y="40609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863701" y="406397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2703681" y="405851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528449" y="4059106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365003" y="405668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198021" y="40542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026629" y="405549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803399" y="4052456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3595084" y="1842660"/>
            <a:ext cx="0" cy="9141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83116" y="405550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776798" y="3936130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962333" y="3784598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1802079" y="3791856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961606" y="3640664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784418" y="3647922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963299" y="3505197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1794578" y="3512455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1962333" y="3361263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1785145" y="3368521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62333" y="3217329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1785145" y="3224587"/>
            <a:ext cx="754246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962453" y="3080653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776799" y="3087911"/>
            <a:ext cx="916095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962333" y="2936719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1785146" y="2943977"/>
            <a:ext cx="9155480" cy="298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1963531" y="2792785"/>
            <a:ext cx="0" cy="14393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786344" y="2800043"/>
            <a:ext cx="915428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601094" y="3801532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0</a:t>
            </a:r>
            <a:endParaRPr lang="en-IN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1604015" y="363335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595645" y="349788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1595644" y="334552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1589223" y="3223961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1580582" y="307763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585360" y="2949411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1580581" y="280845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78709" y="265268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547501" y="2483645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3337823" y="23968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endParaRPr lang="en-IN" sz="1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3173825" y="2392217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endParaRPr lang="en-IN" sz="12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035517" y="239687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3</a:t>
            </a:r>
            <a:endParaRPr lang="en-IN" sz="12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2879583" y="239992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2719563" y="2394468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5</a:t>
            </a:r>
            <a:endParaRPr lang="en-IN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2544331" y="2395056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380885" y="2392639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7</a:t>
            </a:r>
            <a:endParaRPr lang="en-IN" sz="12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2213903" y="2390223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8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42511" y="2391440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9</a:t>
            </a:r>
            <a:endParaRPr lang="en-IN" sz="12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819281" y="2388406"/>
            <a:ext cx="39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10</a:t>
            </a:r>
            <a:endParaRPr lang="en-IN" sz="1200" b="1" dirty="0"/>
          </a:p>
        </p:txBody>
      </p:sp>
      <p:sp>
        <p:nvSpPr>
          <p:cNvPr id="131" name="Oval 130"/>
          <p:cNvSpPr/>
          <p:nvPr/>
        </p:nvSpPr>
        <p:spPr>
          <a:xfrm>
            <a:off x="3398150" y="2391458"/>
            <a:ext cx="134847" cy="276999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Oval 131"/>
          <p:cNvSpPr/>
          <p:nvPr/>
        </p:nvSpPr>
        <p:spPr>
          <a:xfrm>
            <a:off x="3550550" y="4042517"/>
            <a:ext cx="134847" cy="276999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4" name="Straight Connector 133"/>
          <p:cNvCxnSpPr>
            <a:stCxn id="131" idx="4"/>
          </p:cNvCxnSpPr>
          <p:nvPr/>
        </p:nvCxnSpPr>
        <p:spPr>
          <a:xfrm>
            <a:off x="3465574" y="2668457"/>
            <a:ext cx="129510" cy="127276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304695" y="2634583"/>
            <a:ext cx="15166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3126472" y="2634583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957329" y="2634583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802604" y="264006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633844" y="2606555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472589" y="2622144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2311352" y="265591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124960" y="265591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955016" y="2647509"/>
            <a:ext cx="177886" cy="130664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ight Brace 146"/>
          <p:cNvSpPr/>
          <p:nvPr/>
        </p:nvSpPr>
        <p:spPr>
          <a:xfrm rot="5400000">
            <a:off x="7149855" y="702698"/>
            <a:ext cx="394902" cy="7186640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/>
          <p:cNvSpPr/>
          <p:nvPr/>
        </p:nvSpPr>
        <p:spPr>
          <a:xfrm>
            <a:off x="7918107" y="4439274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METER </a:t>
            </a:r>
          </a:p>
        </p:txBody>
      </p:sp>
      <p:sp>
        <p:nvSpPr>
          <p:cNvPr id="149" name="Right Brace 148"/>
          <p:cNvSpPr/>
          <p:nvPr/>
        </p:nvSpPr>
        <p:spPr>
          <a:xfrm rot="5400000">
            <a:off x="2627266" y="3731235"/>
            <a:ext cx="347904" cy="1579128"/>
          </a:xfrm>
          <a:prstGeom prst="rightBrace">
            <a:avLst>
              <a:gd name="adj1" fmla="val 8333"/>
              <a:gd name="adj2" fmla="val 51562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153463" y="4777916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DECIMETER </a:t>
            </a:r>
          </a:p>
        </p:txBody>
      </p:sp>
      <p:sp>
        <p:nvSpPr>
          <p:cNvPr id="151" name="Rectangle 150"/>
          <p:cNvSpPr/>
          <p:nvPr/>
        </p:nvSpPr>
        <p:spPr>
          <a:xfrm rot="16200000">
            <a:off x="767052" y="3079535"/>
            <a:ext cx="1284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CENTIMETER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2662869" y="6040148"/>
            <a:ext cx="6638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Example : 2.65 m means 2 meter and </a:t>
            </a:r>
            <a:r>
              <a:rPr lang="en-IN" b="1" dirty="0">
                <a:solidFill>
                  <a:srgbClr val="FF0000"/>
                </a:solidFill>
              </a:rPr>
              <a:t>6</a:t>
            </a:r>
            <a:r>
              <a:rPr lang="en-IN" b="1" dirty="0" smtClean="0">
                <a:solidFill>
                  <a:srgbClr val="FF0000"/>
                </a:solidFill>
              </a:rPr>
              <a:t> decimeter AND 5 centimeter </a:t>
            </a:r>
          </a:p>
        </p:txBody>
      </p:sp>
      <p:sp>
        <p:nvSpPr>
          <p:cNvPr id="161" name="Oval 160"/>
          <p:cNvSpPr/>
          <p:nvPr/>
        </p:nvSpPr>
        <p:spPr>
          <a:xfrm>
            <a:off x="7315939" y="2453055"/>
            <a:ext cx="134847" cy="276999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Oval 161"/>
          <p:cNvSpPr/>
          <p:nvPr/>
        </p:nvSpPr>
        <p:spPr>
          <a:xfrm>
            <a:off x="2587940" y="4043977"/>
            <a:ext cx="134847" cy="276999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/>
          <p:cNvSpPr/>
          <p:nvPr/>
        </p:nvSpPr>
        <p:spPr>
          <a:xfrm>
            <a:off x="1657191" y="3256431"/>
            <a:ext cx="123347" cy="219985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4" name="Straight Connector 163"/>
          <p:cNvCxnSpPr/>
          <p:nvPr/>
        </p:nvCxnSpPr>
        <p:spPr>
          <a:xfrm flipH="1" flipV="1">
            <a:off x="2561532" y="3345527"/>
            <a:ext cx="87751" cy="631668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2552584" y="3360054"/>
            <a:ext cx="4763355" cy="18495"/>
          </a:xfrm>
          <a:prstGeom prst="lin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62279" y="1149773"/>
            <a:ext cx="5620" cy="2228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2528449" y="1339244"/>
            <a:ext cx="481885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6028305" y="1045070"/>
            <a:ext cx="712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2.65m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617973" y="4777828"/>
            <a:ext cx="3268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DIAGONAL SCALE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6878759" y="4783464"/>
            <a:ext cx="1543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R.F. = 1:50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0934886" y="2628131"/>
            <a:ext cx="5740" cy="1282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9131126" y="2652685"/>
            <a:ext cx="180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940626" y="2388405"/>
            <a:ext cx="268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4</a:t>
            </a:r>
            <a:endParaRPr lang="en-IN" sz="1200" b="1" dirty="0"/>
          </a:p>
        </p:txBody>
      </p:sp>
      <p:sp>
        <p:nvSpPr>
          <p:cNvPr id="153" name="Flowchart: Connector 152"/>
          <p:cNvSpPr/>
          <p:nvPr/>
        </p:nvSpPr>
        <p:spPr>
          <a:xfrm flipH="1">
            <a:off x="2556974" y="3316507"/>
            <a:ext cx="45719" cy="9512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/>
          <p:cNvCxnSpPr/>
          <p:nvPr/>
        </p:nvCxnSpPr>
        <p:spPr>
          <a:xfrm>
            <a:off x="7319702" y="1158240"/>
            <a:ext cx="5620" cy="2228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5" grpId="0"/>
      <p:bldP spid="56" grpId="0"/>
      <p:bldP spid="57" grpId="0"/>
      <p:bldP spid="59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99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1" grpId="0" animBg="1"/>
      <p:bldP spid="132" grpId="0" animBg="1"/>
      <p:bldP spid="147" grpId="0" animBg="1"/>
      <p:bldP spid="148" grpId="0"/>
      <p:bldP spid="149" grpId="0" animBg="1"/>
      <p:bldP spid="150" grpId="0"/>
      <p:bldP spid="151" grpId="0"/>
      <p:bldP spid="152" grpId="0"/>
      <p:bldP spid="161" grpId="0" animBg="1"/>
      <p:bldP spid="162" grpId="0" animBg="1"/>
      <p:bldP spid="163" grpId="0" animBg="1"/>
      <p:bldP spid="174" grpId="0"/>
      <p:bldP spid="176" grpId="0"/>
      <p:bldP spid="177" grpId="0"/>
      <p:bldP spid="146" grpId="0"/>
      <p:bldP spid="15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0057" y="330454"/>
            <a:ext cx="11583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</a:rPr>
              <a:t>Problem 4 :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91" y="721595"/>
            <a:ext cx="11936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Construct a diagonal scale with R.F. </a:t>
            </a:r>
            <a:r>
              <a:rPr lang="en-IN" b="1" dirty="0" smtClean="0"/>
              <a:t>1:24 </a:t>
            </a:r>
            <a:r>
              <a:rPr lang="en-IN" dirty="0" smtClean="0"/>
              <a:t>to show </a:t>
            </a:r>
            <a:r>
              <a:rPr lang="en-IN" b="1" dirty="0" smtClean="0"/>
              <a:t>yards</a:t>
            </a:r>
            <a:r>
              <a:rPr lang="en-IN" dirty="0" smtClean="0"/>
              <a:t>, </a:t>
            </a:r>
            <a:r>
              <a:rPr lang="en-IN" b="1" dirty="0" smtClean="0"/>
              <a:t>feet</a:t>
            </a:r>
            <a:r>
              <a:rPr lang="en-IN" dirty="0" smtClean="0"/>
              <a:t> and </a:t>
            </a:r>
            <a:r>
              <a:rPr lang="en-IN" b="1" dirty="0" smtClean="0"/>
              <a:t>inches </a:t>
            </a:r>
            <a:r>
              <a:rPr lang="en-IN" dirty="0" smtClean="0"/>
              <a:t>and long enough to </a:t>
            </a:r>
            <a:r>
              <a:rPr lang="en-IN" b="1" dirty="0" smtClean="0"/>
              <a:t>measure up to 4 yards</a:t>
            </a:r>
            <a:r>
              <a:rPr lang="en-IN" dirty="0" smtClean="0"/>
              <a:t>, show a distance of  </a:t>
            </a:r>
            <a:r>
              <a:rPr lang="en-IN" b="1" dirty="0" smtClean="0"/>
              <a:t>1 yard </a:t>
            </a:r>
            <a:r>
              <a:rPr lang="en-IN" dirty="0" smtClean="0"/>
              <a:t>and </a:t>
            </a:r>
            <a:r>
              <a:rPr lang="en-IN" b="1" dirty="0"/>
              <a:t>2</a:t>
            </a:r>
            <a:r>
              <a:rPr lang="en-IN" b="1" dirty="0" smtClean="0"/>
              <a:t> feet and 4 inches </a:t>
            </a:r>
            <a:r>
              <a:rPr lang="en-IN" dirty="0" smtClean="0"/>
              <a:t>on your scale. </a:t>
            </a:r>
            <a:endParaRPr lang="en-IN" b="1" dirty="0"/>
          </a:p>
        </p:txBody>
      </p:sp>
      <p:sp>
        <p:nvSpPr>
          <p:cNvPr id="6" name="Rectangle 5"/>
          <p:cNvSpPr/>
          <p:nvPr/>
        </p:nvSpPr>
        <p:spPr>
          <a:xfrm>
            <a:off x="405649" y="1521814"/>
            <a:ext cx="4029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Given data :  R.F. = 1/24 , maximum length = 4 yards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510" y="1957331"/>
            <a:ext cx="26826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Convert 4 yards into CM</a:t>
            </a:r>
            <a:endParaRPr lang="en-IN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966510" y="2432657"/>
            <a:ext cx="4257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4 yards  X  3  ( 1 feet = 3 yards)</a:t>
            </a:r>
            <a:endParaRPr lang="en-IN" sz="1600" b="1" dirty="0"/>
          </a:p>
        </p:txBody>
      </p:sp>
      <p:sp>
        <p:nvSpPr>
          <p:cNvPr id="32" name="Right Arrow 31"/>
          <p:cNvSpPr/>
          <p:nvPr/>
        </p:nvSpPr>
        <p:spPr>
          <a:xfrm>
            <a:off x="311482" y="2484563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Arrow 32"/>
          <p:cNvSpPr/>
          <p:nvPr/>
        </p:nvSpPr>
        <p:spPr>
          <a:xfrm>
            <a:off x="311481" y="2871705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966510" y="2871705"/>
            <a:ext cx="4257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12 feet X  12  ( </a:t>
            </a:r>
            <a:r>
              <a:rPr lang="en-IN" sz="1600" dirty="0"/>
              <a:t>1</a:t>
            </a:r>
            <a:r>
              <a:rPr lang="en-IN" sz="1600" dirty="0" smtClean="0"/>
              <a:t> feet = 12 inches)</a:t>
            </a:r>
            <a:endParaRPr lang="en-IN" sz="1600" b="1" dirty="0"/>
          </a:p>
        </p:txBody>
      </p:sp>
      <p:sp>
        <p:nvSpPr>
          <p:cNvPr id="35" name="Right Arrow 34"/>
          <p:cNvSpPr/>
          <p:nvPr/>
        </p:nvSpPr>
        <p:spPr>
          <a:xfrm>
            <a:off x="311480" y="3396795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966510" y="3346461"/>
            <a:ext cx="4257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144 inches X 2.54 cm ( </a:t>
            </a:r>
            <a:r>
              <a:rPr lang="en-IN" sz="1600" dirty="0"/>
              <a:t>1</a:t>
            </a:r>
            <a:r>
              <a:rPr lang="en-IN" sz="1600" dirty="0" smtClean="0"/>
              <a:t> inch = 2.54 cm)</a:t>
            </a:r>
            <a:endParaRPr lang="en-IN" sz="1600" b="1" dirty="0"/>
          </a:p>
        </p:txBody>
      </p:sp>
      <p:sp>
        <p:nvSpPr>
          <p:cNvPr id="37" name="Right Arrow 36"/>
          <p:cNvSpPr/>
          <p:nvPr/>
        </p:nvSpPr>
        <p:spPr>
          <a:xfrm>
            <a:off x="334134" y="3956056"/>
            <a:ext cx="357663" cy="23474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966510" y="3904150"/>
            <a:ext cx="4257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/>
              <a:t>365.76 cm</a:t>
            </a:r>
            <a:endParaRPr lang="en-IN" sz="1600" b="1" dirty="0"/>
          </a:p>
        </p:txBody>
      </p:sp>
      <p:sp>
        <p:nvSpPr>
          <p:cNvPr id="39" name="Rectangle 38"/>
          <p:cNvSpPr/>
          <p:nvPr/>
        </p:nvSpPr>
        <p:spPr>
          <a:xfrm>
            <a:off x="389822" y="4383547"/>
            <a:ext cx="21578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</a:rPr>
              <a:t>Hence 4 yards = 365.76 cm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1482" y="4952010"/>
            <a:ext cx="54855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 smtClean="0"/>
              <a:t>length of scale = R.F  X  length to measured</a:t>
            </a:r>
          </a:p>
          <a:p>
            <a:r>
              <a:rPr lang="en-US" sz="1400" b="1" dirty="0" smtClean="0"/>
              <a:t>                           = 1/24 X 365.76</a:t>
            </a:r>
          </a:p>
          <a:p>
            <a:r>
              <a:rPr lang="en-US" sz="1400" b="1" dirty="0" smtClean="0"/>
              <a:t>                           =  </a:t>
            </a:r>
            <a:r>
              <a:rPr lang="en-US" sz="1400" b="1" dirty="0" smtClean="0">
                <a:solidFill>
                  <a:srgbClr val="FF0000"/>
                </a:solidFill>
              </a:rPr>
              <a:t>15.24 </a:t>
            </a:r>
            <a:r>
              <a:rPr lang="en-US" sz="1400" b="1" dirty="0">
                <a:solidFill>
                  <a:srgbClr val="FF0000"/>
                </a:solidFill>
              </a:rPr>
              <a:t>cm </a:t>
            </a:r>
            <a:endParaRPr lang="en-I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2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1" grpId="0"/>
      <p:bldP spid="32" grpId="0" animBg="1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-228600"/>
            <a:ext cx="109728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22496" y="1233254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drawing</a:t>
            </a:r>
          </a:p>
        </p:txBody>
      </p:sp>
      <p:pic>
        <p:nvPicPr>
          <p:cNvPr id="1026" name="Picture 2" descr="The Magnificence of 2D Technical Drawing - The Engineering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209800"/>
            <a:ext cx="5998464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64" y="2209800"/>
            <a:ext cx="6091936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2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-228600"/>
            <a:ext cx="109728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4000" y="1409223"/>
            <a:ext cx="49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Language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743200"/>
            <a:ext cx="391016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4800" y="2743200"/>
            <a:ext cx="3759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19765" y="2857500"/>
            <a:ext cx="3405036" cy="381000"/>
          </a:xfrm>
          <a:prstGeom prst="rightArrow">
            <a:avLst/>
          </a:prstGeom>
          <a:solidFill>
            <a:srgbClr val="0070C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 rot="10800000">
            <a:off x="4519765" y="4648200"/>
            <a:ext cx="3405036" cy="381000"/>
          </a:xfrm>
          <a:prstGeom prst="rightArrow">
            <a:avLst/>
          </a:prstGeom>
          <a:solidFill>
            <a:srgbClr val="0070C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519764" y="3745468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Exchange Information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1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0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nyan tree sketch Colouring Pages | Tree drawing, Tree sketches, Tree  tattoo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" y="76201"/>
            <a:ext cx="75184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 rot="20520204">
            <a:off x="7189422" y="1529772"/>
            <a:ext cx="2080356" cy="2722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Arrow 4"/>
          <p:cNvSpPr/>
          <p:nvPr/>
        </p:nvSpPr>
        <p:spPr>
          <a:xfrm rot="1575086">
            <a:off x="7415718" y="2625330"/>
            <a:ext cx="2080356" cy="2722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477167" y="3498862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Artistic Drawing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31200" y="765784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 Drawing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21679" y="182880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?</a:t>
            </a:r>
            <a:endParaRPr 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8229599" y="3321422"/>
            <a:ext cx="3149600" cy="831499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015999" y="5301734"/>
            <a:ext cx="103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Why this banyan tree drawing is not engineering drawing ?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8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4" grpId="0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685801"/>
            <a:ext cx="110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Engineering is the profession in which a knowledge of mathematical and natural science gained by study, experience and practice is applied with judgment  to develop product. </a:t>
            </a:r>
            <a:endParaRPr lang="en-IN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56" y="2301240"/>
            <a:ext cx="9753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172" y="5105401"/>
            <a:ext cx="110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Although the works of artists (or photography and other method of reproduction) may provide pictorial representation, but they cannot serve as engineering description.</a:t>
            </a:r>
            <a:endParaRPr lang="en-IN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25|57.8|22.5|1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25|57.8|22.5|1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17A58B7464CF4294563F4931895BAB" ma:contentTypeVersion="5" ma:contentTypeDescription="Create a new document." ma:contentTypeScope="" ma:versionID="fadfa7c82a9af44c697f50163ed3aa25">
  <xsd:schema xmlns:xsd="http://www.w3.org/2001/XMLSchema" xmlns:xs="http://www.w3.org/2001/XMLSchema" xmlns:p="http://schemas.microsoft.com/office/2006/metadata/properties" xmlns:ns2="09a8fdd4-17f2-48b0-8d40-d0c02a8c6324" targetNamespace="http://schemas.microsoft.com/office/2006/metadata/properties" ma:root="true" ma:fieldsID="641c38555731a0fe0c0da68a222e76c2" ns2:_="">
    <xsd:import namespace="09a8fdd4-17f2-48b0-8d40-d0c02a8c63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8fdd4-17f2-48b0-8d40-d0c02a8c63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C2B1DE-24EE-4CFD-A4EE-BAA922B11C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3B3888-90EF-4A72-AAA5-6CD3AC401399}"/>
</file>

<file path=customXml/itemProps3.xml><?xml version="1.0" encoding="utf-8"?>
<ds:datastoreItem xmlns:ds="http://schemas.openxmlformats.org/officeDocument/2006/customXml" ds:itemID="{6EAF01C2-F03A-4EB1-929B-C53DA2BA78F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2853</Words>
  <Application>Microsoft Office PowerPoint</Application>
  <PresentationFormat>Widescreen</PresentationFormat>
  <Paragraphs>598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</vt:lpstr>
      <vt:lpstr>Calibri</vt:lpstr>
      <vt:lpstr>Calibri Light</vt:lpstr>
      <vt:lpstr>StarSymbol</vt:lpstr>
      <vt:lpstr>Wingdings</vt:lpstr>
      <vt:lpstr>Office Theme</vt:lpstr>
      <vt:lpstr>PowerPoint Presentation</vt:lpstr>
      <vt:lpstr>CO’S</vt:lpstr>
      <vt:lpstr>PowerPoint Presentation</vt:lpstr>
      <vt:lpstr>PowerPoint Presentation</vt:lpstr>
      <vt:lpstr>CH- 1    Drawing Instruments and their uses</vt:lpstr>
      <vt:lpstr>Engineering Drawing</vt:lpstr>
      <vt:lpstr>Engineering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Full size</vt:lpstr>
      <vt:lpstr>2. Reduced size</vt:lpstr>
      <vt:lpstr>2. Enlarged size</vt:lpstr>
      <vt:lpstr>Representative Fraction (R.F.)</vt:lpstr>
      <vt:lpstr>1. Full size</vt:lpstr>
      <vt:lpstr>2. Reduced size</vt:lpstr>
      <vt:lpstr>2. Enlarged size</vt:lpstr>
      <vt:lpstr>PowerPoint Presentation</vt:lpstr>
      <vt:lpstr>PowerPoint Presentation</vt:lpstr>
      <vt:lpstr>Plain Scale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Diagonal Scale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</dc:title>
  <dc:creator>Sharyu Kadam</dc:creator>
  <cp:lastModifiedBy>Sharyu Kadam</cp:lastModifiedBy>
  <cp:revision>138</cp:revision>
  <dcterms:created xsi:type="dcterms:W3CDTF">2021-01-04T08:52:18Z</dcterms:created>
  <dcterms:modified xsi:type="dcterms:W3CDTF">2021-11-01T04:54:24Z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0x010100B317A58B7464CF4294563F4931895BAB</vt:lpwstr>
  </property>
</Properties>
</file>